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3"/>
  </p:notesMasterIdLst>
  <p:sldIdLst>
    <p:sldId id="256" r:id="rId2"/>
    <p:sldId id="283" r:id="rId3"/>
    <p:sldId id="284" r:id="rId4"/>
    <p:sldId id="287" r:id="rId5"/>
    <p:sldId id="276" r:id="rId6"/>
    <p:sldId id="279" r:id="rId7"/>
    <p:sldId id="260" r:id="rId8"/>
    <p:sldId id="257" r:id="rId9"/>
    <p:sldId id="280" r:id="rId10"/>
    <p:sldId id="261" r:id="rId11"/>
    <p:sldId id="262" r:id="rId12"/>
    <p:sldId id="263" r:id="rId13"/>
    <p:sldId id="277" r:id="rId14"/>
    <p:sldId id="264" r:id="rId15"/>
    <p:sldId id="265" r:id="rId16"/>
    <p:sldId id="281" r:id="rId17"/>
    <p:sldId id="266" r:id="rId18"/>
    <p:sldId id="267" r:id="rId19"/>
    <p:sldId id="268" r:id="rId20"/>
    <p:sldId id="269" r:id="rId21"/>
    <p:sldId id="270" r:id="rId22"/>
    <p:sldId id="278" r:id="rId23"/>
    <p:sldId id="271" r:id="rId24"/>
    <p:sldId id="272" r:id="rId25"/>
    <p:sldId id="273" r:id="rId26"/>
    <p:sldId id="282" r:id="rId27"/>
    <p:sldId id="274" r:id="rId28"/>
    <p:sldId id="275" r:id="rId29"/>
    <p:sldId id="285" r:id="rId30"/>
    <p:sldId id="286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148E23-CF1C-44D8-92DF-2DE01A064F24}" type="doc">
      <dgm:prSet loTypeId="urn:microsoft.com/office/officeart/2005/8/layout/vProcess5" loCatId="process" qsTypeId="urn:microsoft.com/office/officeart/2005/8/quickstyle/simple3" qsCatId="simple" csTypeId="urn:microsoft.com/office/officeart/2005/8/colors/accent3_2" csCatId="accent3"/>
      <dgm:spPr/>
      <dgm:t>
        <a:bodyPr/>
        <a:lstStyle/>
        <a:p>
          <a:endParaRPr lang="en-IN"/>
        </a:p>
      </dgm:t>
    </dgm:pt>
    <dgm:pt modelId="{3BE4AEA2-56A9-452F-AD18-5518B0F512C4}">
      <dgm:prSet custT="1"/>
      <dgm:spPr/>
      <dgm:t>
        <a:bodyPr/>
        <a:lstStyle/>
        <a:p>
          <a:pPr rtl="0"/>
          <a:r>
            <a:rPr lang="en-IN" sz="2800" dirty="0" smtClean="0"/>
            <a:t>vascular changes </a:t>
          </a:r>
          <a:endParaRPr lang="en-IN" sz="2800" dirty="0"/>
        </a:p>
      </dgm:t>
    </dgm:pt>
    <dgm:pt modelId="{65C83C0D-9432-40BF-A837-0350AD5E1FF5}" type="parTrans" cxnId="{698F1692-3363-43AE-8EB7-11B8EAF550B6}">
      <dgm:prSet/>
      <dgm:spPr/>
      <dgm:t>
        <a:bodyPr/>
        <a:lstStyle/>
        <a:p>
          <a:endParaRPr lang="en-IN"/>
        </a:p>
      </dgm:t>
    </dgm:pt>
    <dgm:pt modelId="{4263FBF9-B984-4952-B991-B99CAD7E3D09}" type="sibTrans" cxnId="{698F1692-3363-43AE-8EB7-11B8EAF550B6}">
      <dgm:prSet/>
      <dgm:spPr/>
      <dgm:t>
        <a:bodyPr/>
        <a:lstStyle/>
        <a:p>
          <a:endParaRPr lang="en-IN"/>
        </a:p>
      </dgm:t>
    </dgm:pt>
    <dgm:pt modelId="{BED7138A-6017-4C30-8E14-081F0D1716A4}">
      <dgm:prSet custT="1"/>
      <dgm:spPr/>
      <dgm:t>
        <a:bodyPr/>
        <a:lstStyle/>
        <a:p>
          <a:pPr rtl="0"/>
          <a:r>
            <a:rPr lang="en-IN" sz="2400" dirty="0" smtClean="0"/>
            <a:t>dilated capillaries and increased blood flow. </a:t>
          </a:r>
          <a:endParaRPr lang="en-IN" sz="2400" dirty="0"/>
        </a:p>
      </dgm:t>
    </dgm:pt>
    <dgm:pt modelId="{35B702BA-FE3E-45F4-A9AC-88D34B902B87}" type="parTrans" cxnId="{D15F8D03-68F5-49DA-BE80-FE8062D31D86}">
      <dgm:prSet/>
      <dgm:spPr/>
      <dgm:t>
        <a:bodyPr/>
        <a:lstStyle/>
        <a:p>
          <a:endParaRPr lang="en-IN"/>
        </a:p>
      </dgm:t>
    </dgm:pt>
    <dgm:pt modelId="{96E40D2B-7B67-45C7-9E6A-BD4E0148183F}" type="sibTrans" cxnId="{D15F8D03-68F5-49DA-BE80-FE8062D31D86}">
      <dgm:prSet/>
      <dgm:spPr/>
      <dgm:t>
        <a:bodyPr/>
        <a:lstStyle/>
        <a:p>
          <a:endParaRPr lang="en-IN"/>
        </a:p>
      </dgm:t>
    </dgm:pt>
    <dgm:pt modelId="{4499AC91-C3B9-469D-8CC4-4A8BE9D86F0D}">
      <dgm:prSet/>
      <dgm:spPr/>
      <dgm:t>
        <a:bodyPr/>
        <a:lstStyle/>
        <a:p>
          <a:pPr rtl="0"/>
          <a:r>
            <a:rPr lang="en-IN" dirty="0" smtClean="0"/>
            <a:t>occur in response to microbial activation of resident leukocytes and the subsequent stimulation of </a:t>
          </a:r>
          <a:r>
            <a:rPr lang="en-IN" dirty="0" err="1" smtClean="0"/>
            <a:t>endothelialcells</a:t>
          </a:r>
          <a:r>
            <a:rPr lang="en-IN" dirty="0" smtClean="0"/>
            <a:t>. </a:t>
          </a:r>
          <a:endParaRPr lang="en-IN" dirty="0"/>
        </a:p>
      </dgm:t>
    </dgm:pt>
    <dgm:pt modelId="{FF7D7117-2D24-4DFE-B937-AD660C3B47A6}" type="parTrans" cxnId="{C46D2EE3-9E44-4590-8353-06EFBCB175E6}">
      <dgm:prSet/>
      <dgm:spPr/>
      <dgm:t>
        <a:bodyPr/>
        <a:lstStyle/>
        <a:p>
          <a:endParaRPr lang="en-IN"/>
        </a:p>
      </dgm:t>
    </dgm:pt>
    <dgm:pt modelId="{14465E81-4D19-4E35-85F0-D5E10278C685}" type="sibTrans" cxnId="{C46D2EE3-9E44-4590-8353-06EFBCB175E6}">
      <dgm:prSet/>
      <dgm:spPr/>
      <dgm:t>
        <a:bodyPr/>
        <a:lstStyle/>
        <a:p>
          <a:endParaRPr lang="en-IN"/>
        </a:p>
      </dgm:t>
    </dgm:pt>
    <dgm:pt modelId="{35F58104-A729-4C73-8879-F3F6AF5695CF}">
      <dgm:prSet/>
      <dgm:spPr/>
      <dgm:t>
        <a:bodyPr/>
        <a:lstStyle/>
        <a:p>
          <a:pPr rtl="0"/>
          <a:r>
            <a:rPr lang="en-IN" smtClean="0"/>
            <a:t>Clinically, this initial response of the gingiva to bacterial plaque </a:t>
          </a:r>
          <a:r>
            <a:rPr lang="en-IN" b="1" smtClean="0"/>
            <a:t>(</a:t>
          </a:r>
          <a:r>
            <a:rPr lang="en-IN" b="1" i="1" smtClean="0"/>
            <a:t>subclinical gingivitis)</a:t>
          </a:r>
          <a:r>
            <a:rPr lang="en-IN" i="1" smtClean="0"/>
            <a:t> is not apparent </a:t>
          </a:r>
          <a:endParaRPr lang="en-IN" dirty="0"/>
        </a:p>
      </dgm:t>
    </dgm:pt>
    <dgm:pt modelId="{18CD9614-619A-4EF8-84AC-3A06B0979082}" type="parTrans" cxnId="{95587FE5-EFFC-42D6-B51C-840A386F7DAC}">
      <dgm:prSet/>
      <dgm:spPr/>
      <dgm:t>
        <a:bodyPr/>
        <a:lstStyle/>
        <a:p>
          <a:endParaRPr lang="en-IN"/>
        </a:p>
      </dgm:t>
    </dgm:pt>
    <dgm:pt modelId="{5CF1F4B7-F95B-43CC-B84E-28E0CEE0123D}" type="sibTrans" cxnId="{95587FE5-EFFC-42D6-B51C-840A386F7DAC}">
      <dgm:prSet/>
      <dgm:spPr/>
      <dgm:t>
        <a:bodyPr/>
        <a:lstStyle/>
        <a:p>
          <a:endParaRPr lang="en-IN"/>
        </a:p>
      </dgm:t>
    </dgm:pt>
    <dgm:pt modelId="{A581F558-40E4-4D7C-8260-3809F7109F3F}" type="pres">
      <dgm:prSet presAssocID="{45148E23-CF1C-44D8-92DF-2DE01A064F2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60106DE-7321-4775-8456-2BB74D491204}" type="pres">
      <dgm:prSet presAssocID="{45148E23-CF1C-44D8-92DF-2DE01A064F24}" presName="dummyMaxCanvas" presStyleCnt="0">
        <dgm:presLayoutVars/>
      </dgm:prSet>
      <dgm:spPr/>
      <dgm:t>
        <a:bodyPr/>
        <a:lstStyle/>
        <a:p>
          <a:endParaRPr lang="en-IN"/>
        </a:p>
      </dgm:t>
    </dgm:pt>
    <dgm:pt modelId="{ADE984ED-A977-4688-8F6D-D8AE8CFCB5A4}" type="pres">
      <dgm:prSet presAssocID="{45148E23-CF1C-44D8-92DF-2DE01A064F24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DD5B764-D62C-4145-9733-7AF3EA9F6DD3}" type="pres">
      <dgm:prSet presAssocID="{45148E23-CF1C-44D8-92DF-2DE01A064F24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D895764-C617-48A1-9484-7CA545EF250D}" type="pres">
      <dgm:prSet presAssocID="{45148E23-CF1C-44D8-92DF-2DE01A064F24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D6F3DF8-7FEC-4D62-BFC6-92341043F9E1}" type="pres">
      <dgm:prSet presAssocID="{45148E23-CF1C-44D8-92DF-2DE01A064F24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3249F4F-C9E9-4142-A273-0A0EE97CB13E}" type="pres">
      <dgm:prSet presAssocID="{45148E23-CF1C-44D8-92DF-2DE01A064F24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11472B3-CA80-4E1B-B821-FE5F6D96FA31}" type="pres">
      <dgm:prSet presAssocID="{45148E23-CF1C-44D8-92DF-2DE01A064F24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11AB5EA-4E14-460B-A111-1D708CCB45D9}" type="pres">
      <dgm:prSet presAssocID="{45148E23-CF1C-44D8-92DF-2DE01A064F24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F3FDD5E-173A-423A-A4BA-F8FC719DD0F4}" type="pres">
      <dgm:prSet presAssocID="{45148E23-CF1C-44D8-92DF-2DE01A064F2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9F0B8EB-434A-44FC-81DC-51283D67BAD6}" type="pres">
      <dgm:prSet presAssocID="{45148E23-CF1C-44D8-92DF-2DE01A064F2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6C832EB-4546-41A4-8414-CD762CDCAA7A}" type="pres">
      <dgm:prSet presAssocID="{45148E23-CF1C-44D8-92DF-2DE01A064F2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9187459-33BB-469E-BE67-CE087CFA00EF}" type="pres">
      <dgm:prSet presAssocID="{45148E23-CF1C-44D8-92DF-2DE01A064F2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C49DE573-ABB4-4873-A131-DB826BF92933}" type="presOf" srcId="{35F58104-A729-4C73-8879-F3F6AF5695CF}" destId="{AD6F3DF8-7FEC-4D62-BFC6-92341043F9E1}" srcOrd="0" destOrd="0" presId="urn:microsoft.com/office/officeart/2005/8/layout/vProcess5"/>
    <dgm:cxn modelId="{C46D2EE3-9E44-4590-8353-06EFBCB175E6}" srcId="{45148E23-CF1C-44D8-92DF-2DE01A064F24}" destId="{4499AC91-C3B9-469D-8CC4-4A8BE9D86F0D}" srcOrd="2" destOrd="0" parTransId="{FF7D7117-2D24-4DFE-B937-AD660C3B47A6}" sibTransId="{14465E81-4D19-4E35-85F0-D5E10278C685}"/>
    <dgm:cxn modelId="{6DEF795C-91E6-4645-9E4A-58C309E17181}" type="presOf" srcId="{4499AC91-C3B9-469D-8CC4-4A8BE9D86F0D}" destId="{86C832EB-4546-41A4-8414-CD762CDCAA7A}" srcOrd="1" destOrd="0" presId="urn:microsoft.com/office/officeart/2005/8/layout/vProcess5"/>
    <dgm:cxn modelId="{853A9FD1-6776-409B-A7CE-494949CE6B9E}" type="presOf" srcId="{14465E81-4D19-4E35-85F0-D5E10278C685}" destId="{611AB5EA-4E14-460B-A111-1D708CCB45D9}" srcOrd="0" destOrd="0" presId="urn:microsoft.com/office/officeart/2005/8/layout/vProcess5"/>
    <dgm:cxn modelId="{FD5BF0A7-0646-4789-84C1-F18BFC244481}" type="presOf" srcId="{4499AC91-C3B9-469D-8CC4-4A8BE9D86F0D}" destId="{FD895764-C617-48A1-9484-7CA545EF250D}" srcOrd="0" destOrd="0" presId="urn:microsoft.com/office/officeart/2005/8/layout/vProcess5"/>
    <dgm:cxn modelId="{E05BFF1F-0ECD-49AD-B911-C03F9D4D4EEF}" type="presOf" srcId="{BED7138A-6017-4C30-8E14-081F0D1716A4}" destId="{3DD5B764-D62C-4145-9733-7AF3EA9F6DD3}" srcOrd="0" destOrd="0" presId="urn:microsoft.com/office/officeart/2005/8/layout/vProcess5"/>
    <dgm:cxn modelId="{27CCBC6E-1485-4ED9-BFBD-6FF2B225CFB1}" type="presOf" srcId="{3BE4AEA2-56A9-452F-AD18-5518B0F512C4}" destId="{CF3FDD5E-173A-423A-A4BA-F8FC719DD0F4}" srcOrd="1" destOrd="0" presId="urn:microsoft.com/office/officeart/2005/8/layout/vProcess5"/>
    <dgm:cxn modelId="{95587FE5-EFFC-42D6-B51C-840A386F7DAC}" srcId="{45148E23-CF1C-44D8-92DF-2DE01A064F24}" destId="{35F58104-A729-4C73-8879-F3F6AF5695CF}" srcOrd="3" destOrd="0" parTransId="{18CD9614-619A-4EF8-84AC-3A06B0979082}" sibTransId="{5CF1F4B7-F95B-43CC-B84E-28E0CEE0123D}"/>
    <dgm:cxn modelId="{95C68A6C-9376-4FDE-815D-2DFFB46A9A1B}" type="presOf" srcId="{3BE4AEA2-56A9-452F-AD18-5518B0F512C4}" destId="{ADE984ED-A977-4688-8F6D-D8AE8CFCB5A4}" srcOrd="0" destOrd="0" presId="urn:microsoft.com/office/officeart/2005/8/layout/vProcess5"/>
    <dgm:cxn modelId="{D22C72B2-88D1-4683-98BB-66F460BFDDDA}" type="presOf" srcId="{96E40D2B-7B67-45C7-9E6A-BD4E0148183F}" destId="{211472B3-CA80-4E1B-B821-FE5F6D96FA31}" srcOrd="0" destOrd="0" presId="urn:microsoft.com/office/officeart/2005/8/layout/vProcess5"/>
    <dgm:cxn modelId="{D7FC5893-BE6F-4935-9345-4C9D4AB73169}" type="presOf" srcId="{35F58104-A729-4C73-8879-F3F6AF5695CF}" destId="{59187459-33BB-469E-BE67-CE087CFA00EF}" srcOrd="1" destOrd="0" presId="urn:microsoft.com/office/officeart/2005/8/layout/vProcess5"/>
    <dgm:cxn modelId="{698F1692-3363-43AE-8EB7-11B8EAF550B6}" srcId="{45148E23-CF1C-44D8-92DF-2DE01A064F24}" destId="{3BE4AEA2-56A9-452F-AD18-5518B0F512C4}" srcOrd="0" destOrd="0" parTransId="{65C83C0D-9432-40BF-A837-0350AD5E1FF5}" sibTransId="{4263FBF9-B984-4952-B991-B99CAD7E3D09}"/>
    <dgm:cxn modelId="{D15F8D03-68F5-49DA-BE80-FE8062D31D86}" srcId="{45148E23-CF1C-44D8-92DF-2DE01A064F24}" destId="{BED7138A-6017-4C30-8E14-081F0D1716A4}" srcOrd="1" destOrd="0" parTransId="{35B702BA-FE3E-45F4-A9AC-88D34B902B87}" sibTransId="{96E40D2B-7B67-45C7-9E6A-BD4E0148183F}"/>
    <dgm:cxn modelId="{CE2B8B6C-9CB7-412E-9E28-D3F69CE9C916}" type="presOf" srcId="{BED7138A-6017-4C30-8E14-081F0D1716A4}" destId="{A9F0B8EB-434A-44FC-81DC-51283D67BAD6}" srcOrd="1" destOrd="0" presId="urn:microsoft.com/office/officeart/2005/8/layout/vProcess5"/>
    <dgm:cxn modelId="{36E71D0B-3C3C-4079-A856-C6C91CE5FDBD}" type="presOf" srcId="{45148E23-CF1C-44D8-92DF-2DE01A064F24}" destId="{A581F558-40E4-4D7C-8260-3809F7109F3F}" srcOrd="0" destOrd="0" presId="urn:microsoft.com/office/officeart/2005/8/layout/vProcess5"/>
    <dgm:cxn modelId="{E3B64594-C3AD-47A5-9335-2C073C004CE5}" type="presOf" srcId="{4263FBF9-B984-4952-B991-B99CAD7E3D09}" destId="{E3249F4F-C9E9-4142-A273-0A0EE97CB13E}" srcOrd="0" destOrd="0" presId="urn:microsoft.com/office/officeart/2005/8/layout/vProcess5"/>
    <dgm:cxn modelId="{7F4CF1BF-CE2B-42C1-8C20-790595E1754E}" type="presParOf" srcId="{A581F558-40E4-4D7C-8260-3809F7109F3F}" destId="{D60106DE-7321-4775-8456-2BB74D491204}" srcOrd="0" destOrd="0" presId="urn:microsoft.com/office/officeart/2005/8/layout/vProcess5"/>
    <dgm:cxn modelId="{456336A5-4CF1-4034-B7F3-21E82E5C49E2}" type="presParOf" srcId="{A581F558-40E4-4D7C-8260-3809F7109F3F}" destId="{ADE984ED-A977-4688-8F6D-D8AE8CFCB5A4}" srcOrd="1" destOrd="0" presId="urn:microsoft.com/office/officeart/2005/8/layout/vProcess5"/>
    <dgm:cxn modelId="{D4EEF226-4166-4871-9F37-A2B1BF49CDFC}" type="presParOf" srcId="{A581F558-40E4-4D7C-8260-3809F7109F3F}" destId="{3DD5B764-D62C-4145-9733-7AF3EA9F6DD3}" srcOrd="2" destOrd="0" presId="urn:microsoft.com/office/officeart/2005/8/layout/vProcess5"/>
    <dgm:cxn modelId="{A72218E0-B361-4BF2-9DC7-9570500F6844}" type="presParOf" srcId="{A581F558-40E4-4D7C-8260-3809F7109F3F}" destId="{FD895764-C617-48A1-9484-7CA545EF250D}" srcOrd="3" destOrd="0" presId="urn:microsoft.com/office/officeart/2005/8/layout/vProcess5"/>
    <dgm:cxn modelId="{875C1B08-8C44-44FA-B3CF-0BB016B41624}" type="presParOf" srcId="{A581F558-40E4-4D7C-8260-3809F7109F3F}" destId="{AD6F3DF8-7FEC-4D62-BFC6-92341043F9E1}" srcOrd="4" destOrd="0" presId="urn:microsoft.com/office/officeart/2005/8/layout/vProcess5"/>
    <dgm:cxn modelId="{F75AE1AD-1271-440F-AF24-C1E11A2504F6}" type="presParOf" srcId="{A581F558-40E4-4D7C-8260-3809F7109F3F}" destId="{E3249F4F-C9E9-4142-A273-0A0EE97CB13E}" srcOrd="5" destOrd="0" presId="urn:microsoft.com/office/officeart/2005/8/layout/vProcess5"/>
    <dgm:cxn modelId="{D0FD215D-E383-4689-A390-D49EC325F182}" type="presParOf" srcId="{A581F558-40E4-4D7C-8260-3809F7109F3F}" destId="{211472B3-CA80-4E1B-B821-FE5F6D96FA31}" srcOrd="6" destOrd="0" presId="urn:microsoft.com/office/officeart/2005/8/layout/vProcess5"/>
    <dgm:cxn modelId="{AC092253-BE73-45DE-948C-E2FD597AB369}" type="presParOf" srcId="{A581F558-40E4-4D7C-8260-3809F7109F3F}" destId="{611AB5EA-4E14-460B-A111-1D708CCB45D9}" srcOrd="7" destOrd="0" presId="urn:microsoft.com/office/officeart/2005/8/layout/vProcess5"/>
    <dgm:cxn modelId="{AEA4CECB-760A-4F01-9371-12400544C0F4}" type="presParOf" srcId="{A581F558-40E4-4D7C-8260-3809F7109F3F}" destId="{CF3FDD5E-173A-423A-A4BA-F8FC719DD0F4}" srcOrd="8" destOrd="0" presId="urn:microsoft.com/office/officeart/2005/8/layout/vProcess5"/>
    <dgm:cxn modelId="{DCFDD7F7-110E-4463-8DFA-2627ADF1B17D}" type="presParOf" srcId="{A581F558-40E4-4D7C-8260-3809F7109F3F}" destId="{A9F0B8EB-434A-44FC-81DC-51283D67BAD6}" srcOrd="9" destOrd="0" presId="urn:microsoft.com/office/officeart/2005/8/layout/vProcess5"/>
    <dgm:cxn modelId="{0B6F59DB-4BFB-4949-B014-929B2B6468E2}" type="presParOf" srcId="{A581F558-40E4-4D7C-8260-3809F7109F3F}" destId="{86C832EB-4546-41A4-8414-CD762CDCAA7A}" srcOrd="10" destOrd="0" presId="urn:microsoft.com/office/officeart/2005/8/layout/vProcess5"/>
    <dgm:cxn modelId="{F50FA2CF-DD97-4831-B39A-8CAE69C4B5FB}" type="presParOf" srcId="{A581F558-40E4-4D7C-8260-3809F7109F3F}" destId="{59187459-33BB-469E-BE67-CE087CFA00E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BC5EC6-A917-48C0-8174-917C64D7561E}" type="doc">
      <dgm:prSet loTypeId="urn:microsoft.com/office/officeart/2005/8/layout/target3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6E886ED1-B87E-44AA-993A-C06261302549}">
      <dgm:prSet custT="1"/>
      <dgm:spPr/>
      <dgm:t>
        <a:bodyPr/>
        <a:lstStyle/>
        <a:p>
          <a:pPr rtl="0"/>
          <a:r>
            <a:rPr lang="en-IN" sz="2000" dirty="0" smtClean="0"/>
            <a:t>Signs of acute inflammation seen in the connective tissue beneath the </a:t>
          </a:r>
          <a:r>
            <a:rPr lang="en-IN" sz="2000" dirty="0" err="1" smtClean="0"/>
            <a:t>junctional</a:t>
          </a:r>
          <a:r>
            <a:rPr lang="en-IN" sz="2000" dirty="0" smtClean="0"/>
            <a:t> epithelium. </a:t>
          </a:r>
          <a:endParaRPr lang="en-IN" sz="2000" dirty="0"/>
        </a:p>
      </dgm:t>
    </dgm:pt>
    <dgm:pt modelId="{5F0EFD10-2ECC-4A44-8C00-C3B1A435BB4B}" type="parTrans" cxnId="{5C203B62-9375-47DE-943F-7C7D7E07BF8B}">
      <dgm:prSet/>
      <dgm:spPr/>
      <dgm:t>
        <a:bodyPr/>
        <a:lstStyle/>
        <a:p>
          <a:endParaRPr lang="en-IN"/>
        </a:p>
      </dgm:t>
    </dgm:pt>
    <dgm:pt modelId="{7E91EC8B-6ED3-4E98-ACF7-573A46B98EBE}" type="sibTrans" cxnId="{5C203B62-9375-47DE-943F-7C7D7E07BF8B}">
      <dgm:prSet/>
      <dgm:spPr/>
      <dgm:t>
        <a:bodyPr/>
        <a:lstStyle/>
        <a:p>
          <a:endParaRPr lang="en-IN"/>
        </a:p>
      </dgm:t>
    </dgm:pt>
    <dgm:pt modelId="{1440DC56-D84C-44AB-AA04-69E1753D44E9}">
      <dgm:prSet custT="1"/>
      <dgm:spPr/>
      <dgm:t>
        <a:bodyPr/>
        <a:lstStyle/>
        <a:p>
          <a:pPr rtl="0"/>
          <a:r>
            <a:rPr lang="en-IN" sz="2000" dirty="0" smtClean="0"/>
            <a:t>Changes in blood vessel morphologic features (e.g., widening of small capillaries or </a:t>
          </a:r>
          <a:r>
            <a:rPr lang="en-IN" sz="2000" dirty="0" err="1" smtClean="0"/>
            <a:t>venules</a:t>
          </a:r>
          <a:r>
            <a:rPr lang="en-IN" sz="2000" dirty="0" smtClean="0"/>
            <a:t>)</a:t>
          </a:r>
          <a:endParaRPr lang="en-IN" sz="2000" dirty="0"/>
        </a:p>
      </dgm:t>
    </dgm:pt>
    <dgm:pt modelId="{03FCA062-D70C-4A77-9C28-4CD140B77741}" type="parTrans" cxnId="{0BAF4A88-FA57-4AFA-9452-B1EDE0A28621}">
      <dgm:prSet/>
      <dgm:spPr/>
      <dgm:t>
        <a:bodyPr/>
        <a:lstStyle/>
        <a:p>
          <a:endParaRPr lang="en-IN"/>
        </a:p>
      </dgm:t>
    </dgm:pt>
    <dgm:pt modelId="{BF7E2468-CC78-4177-A7C0-2D8BED563259}" type="sibTrans" cxnId="{0BAF4A88-FA57-4AFA-9452-B1EDE0A28621}">
      <dgm:prSet/>
      <dgm:spPr/>
      <dgm:t>
        <a:bodyPr/>
        <a:lstStyle/>
        <a:p>
          <a:endParaRPr lang="en-IN"/>
        </a:p>
      </dgm:t>
    </dgm:pt>
    <dgm:pt modelId="{FF2AAF31-2AA6-441A-AA0A-E0DF15BDDDA6}">
      <dgm:prSet/>
      <dgm:spPr/>
      <dgm:t>
        <a:bodyPr/>
        <a:lstStyle/>
        <a:p>
          <a:pPr rtl="0"/>
          <a:r>
            <a:rPr lang="en-IN" dirty="0" smtClean="0"/>
            <a:t>Adherence of </a:t>
          </a:r>
          <a:r>
            <a:rPr lang="en-IN" dirty="0" err="1" smtClean="0"/>
            <a:t>neutrophils</a:t>
          </a:r>
          <a:r>
            <a:rPr lang="en-IN" dirty="0" smtClean="0"/>
            <a:t> to vessel walls (</a:t>
          </a:r>
          <a:r>
            <a:rPr lang="en-IN" b="1" dirty="0" err="1" smtClean="0">
              <a:solidFill>
                <a:srgbClr val="C00000"/>
              </a:solidFill>
            </a:rPr>
            <a:t>margination</a:t>
          </a:r>
          <a:r>
            <a:rPr lang="en-IN" dirty="0" smtClean="0"/>
            <a:t>) occur within 1 week and sometimes as early as 2 days after plaque accumulation.</a:t>
          </a:r>
          <a:endParaRPr lang="en-IN" dirty="0"/>
        </a:p>
      </dgm:t>
    </dgm:pt>
    <dgm:pt modelId="{5C064A47-9BD1-459B-B633-F34CF4E27DDF}" type="parTrans" cxnId="{4B74BED3-59A0-4A66-A72C-0B176EC97311}">
      <dgm:prSet/>
      <dgm:spPr/>
      <dgm:t>
        <a:bodyPr/>
        <a:lstStyle/>
        <a:p>
          <a:endParaRPr lang="en-IN"/>
        </a:p>
      </dgm:t>
    </dgm:pt>
    <dgm:pt modelId="{340DB17F-6DEC-4725-A849-CBCD9BC8BDDF}" type="sibTrans" cxnId="{4B74BED3-59A0-4A66-A72C-0B176EC97311}">
      <dgm:prSet/>
      <dgm:spPr/>
      <dgm:t>
        <a:bodyPr/>
        <a:lstStyle/>
        <a:p>
          <a:endParaRPr lang="en-IN"/>
        </a:p>
      </dgm:t>
    </dgm:pt>
    <dgm:pt modelId="{EB088BE3-054B-43BB-BD28-A223C33B7A69}">
      <dgm:prSet/>
      <dgm:spPr/>
      <dgm:t>
        <a:bodyPr/>
        <a:lstStyle/>
        <a:p>
          <a:pPr rtl="0"/>
          <a:r>
            <a:rPr lang="en-IN" dirty="0" smtClean="0"/>
            <a:t>Leukocytes, mainly PMNs, leave the capillaries by migrating through the walls (</a:t>
          </a:r>
          <a:r>
            <a:rPr lang="en-IN" b="1" dirty="0" err="1" smtClean="0">
              <a:solidFill>
                <a:srgbClr val="C00000"/>
              </a:solidFill>
            </a:rPr>
            <a:t>diapedesis</a:t>
          </a:r>
          <a:r>
            <a:rPr lang="en-IN" b="1" dirty="0" smtClean="0">
              <a:solidFill>
                <a:srgbClr val="C00000"/>
              </a:solidFill>
            </a:rPr>
            <a:t>, emigration</a:t>
          </a:r>
          <a:r>
            <a:rPr lang="en-IN" dirty="0" smtClean="0"/>
            <a:t>)</a:t>
          </a:r>
          <a:endParaRPr lang="en-IN" dirty="0"/>
        </a:p>
      </dgm:t>
    </dgm:pt>
    <dgm:pt modelId="{61DF635C-5070-4E28-85B9-19166CDEC46B}" type="parTrans" cxnId="{D4C78F93-0EEE-4BBF-A564-96FEB7CB5FFD}">
      <dgm:prSet/>
      <dgm:spPr/>
    </dgm:pt>
    <dgm:pt modelId="{5EF803FD-B785-4E17-BB60-7830F523A676}" type="sibTrans" cxnId="{D4C78F93-0EEE-4BBF-A564-96FEB7CB5FFD}">
      <dgm:prSet/>
      <dgm:spPr/>
    </dgm:pt>
    <dgm:pt modelId="{20C9CE21-28EF-4DC3-9D26-3B21748C356A}" type="pres">
      <dgm:prSet presAssocID="{F6BC5EC6-A917-48C0-8174-917C64D7561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FCB2BE25-7130-4C32-819E-08F651852A28}" type="pres">
      <dgm:prSet presAssocID="{6E886ED1-B87E-44AA-993A-C06261302549}" presName="circle1" presStyleLbl="node1" presStyleIdx="0" presStyleCnt="4"/>
      <dgm:spPr/>
    </dgm:pt>
    <dgm:pt modelId="{AA61CD63-0F02-48A2-890F-A71B5A04531F}" type="pres">
      <dgm:prSet presAssocID="{6E886ED1-B87E-44AA-993A-C06261302549}" presName="space" presStyleCnt="0"/>
      <dgm:spPr/>
    </dgm:pt>
    <dgm:pt modelId="{A8832C9F-4678-40B4-81FD-A48F12A5C151}" type="pres">
      <dgm:prSet presAssocID="{6E886ED1-B87E-44AA-993A-C06261302549}" presName="rect1" presStyleLbl="alignAcc1" presStyleIdx="0" presStyleCnt="4"/>
      <dgm:spPr/>
      <dgm:t>
        <a:bodyPr/>
        <a:lstStyle/>
        <a:p>
          <a:endParaRPr lang="en-IN"/>
        </a:p>
      </dgm:t>
    </dgm:pt>
    <dgm:pt modelId="{73A5D098-52B9-4E7E-967D-A3433F1EBC9A}" type="pres">
      <dgm:prSet presAssocID="{1440DC56-D84C-44AB-AA04-69E1753D44E9}" presName="vertSpace2" presStyleLbl="node1" presStyleIdx="0" presStyleCnt="4"/>
      <dgm:spPr/>
    </dgm:pt>
    <dgm:pt modelId="{79269070-4813-4924-98C2-A5AFDDF21B84}" type="pres">
      <dgm:prSet presAssocID="{1440DC56-D84C-44AB-AA04-69E1753D44E9}" presName="circle2" presStyleLbl="node1" presStyleIdx="1" presStyleCnt="4"/>
      <dgm:spPr/>
    </dgm:pt>
    <dgm:pt modelId="{F0E4FBCF-58D4-4679-84CF-7848A65E38E8}" type="pres">
      <dgm:prSet presAssocID="{1440DC56-D84C-44AB-AA04-69E1753D44E9}" presName="rect2" presStyleLbl="alignAcc1" presStyleIdx="1" presStyleCnt="4"/>
      <dgm:spPr/>
      <dgm:t>
        <a:bodyPr/>
        <a:lstStyle/>
        <a:p>
          <a:endParaRPr lang="en-IN"/>
        </a:p>
      </dgm:t>
    </dgm:pt>
    <dgm:pt modelId="{9D1F4515-19DA-43E0-A785-863E48D9A5AC}" type="pres">
      <dgm:prSet presAssocID="{FF2AAF31-2AA6-441A-AA0A-E0DF15BDDDA6}" presName="vertSpace3" presStyleLbl="node1" presStyleIdx="1" presStyleCnt="4"/>
      <dgm:spPr/>
    </dgm:pt>
    <dgm:pt modelId="{2CCB6FCF-1B90-4124-815A-0F4BA4AA5959}" type="pres">
      <dgm:prSet presAssocID="{FF2AAF31-2AA6-441A-AA0A-E0DF15BDDDA6}" presName="circle3" presStyleLbl="node1" presStyleIdx="2" presStyleCnt="4"/>
      <dgm:spPr/>
    </dgm:pt>
    <dgm:pt modelId="{FE1064AF-CD83-48DB-A404-315A3F10A5E8}" type="pres">
      <dgm:prSet presAssocID="{FF2AAF31-2AA6-441A-AA0A-E0DF15BDDDA6}" presName="rect3" presStyleLbl="alignAcc1" presStyleIdx="2" presStyleCnt="4"/>
      <dgm:spPr/>
      <dgm:t>
        <a:bodyPr/>
        <a:lstStyle/>
        <a:p>
          <a:endParaRPr lang="en-IN"/>
        </a:p>
      </dgm:t>
    </dgm:pt>
    <dgm:pt modelId="{A4D59AB1-A987-4B87-88B7-7527F89D2365}" type="pres">
      <dgm:prSet presAssocID="{EB088BE3-054B-43BB-BD28-A223C33B7A69}" presName="vertSpace4" presStyleLbl="node1" presStyleIdx="2" presStyleCnt="4"/>
      <dgm:spPr/>
    </dgm:pt>
    <dgm:pt modelId="{C35DCFC3-01B6-4E89-8699-33F186014702}" type="pres">
      <dgm:prSet presAssocID="{EB088BE3-054B-43BB-BD28-A223C33B7A69}" presName="circle4" presStyleLbl="node1" presStyleIdx="3" presStyleCnt="4"/>
      <dgm:spPr/>
    </dgm:pt>
    <dgm:pt modelId="{06B63777-D78C-41A6-9233-0F0F66AF4A89}" type="pres">
      <dgm:prSet presAssocID="{EB088BE3-054B-43BB-BD28-A223C33B7A69}" presName="rect4" presStyleLbl="alignAcc1" presStyleIdx="3" presStyleCnt="4"/>
      <dgm:spPr/>
      <dgm:t>
        <a:bodyPr/>
        <a:lstStyle/>
        <a:p>
          <a:endParaRPr lang="en-IN"/>
        </a:p>
      </dgm:t>
    </dgm:pt>
    <dgm:pt modelId="{CAB36AB7-F1EC-429A-835E-D2EF438CB869}" type="pres">
      <dgm:prSet presAssocID="{6E886ED1-B87E-44AA-993A-C0626130254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BA2DABB-FB57-4C14-A13E-65D00DB35182}" type="pres">
      <dgm:prSet presAssocID="{1440DC56-D84C-44AB-AA04-69E1753D44E9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50B8FAD-54BF-47F5-B376-E8BECAB92689}" type="pres">
      <dgm:prSet presAssocID="{FF2AAF31-2AA6-441A-AA0A-E0DF15BDDDA6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5698493-79C7-4EDA-894D-7351ADAF3D09}" type="pres">
      <dgm:prSet presAssocID="{EB088BE3-054B-43BB-BD28-A223C33B7A6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F12C0B6-AB48-4178-A782-CE3C352EC959}" type="presOf" srcId="{6E886ED1-B87E-44AA-993A-C06261302549}" destId="{CAB36AB7-F1EC-429A-835E-D2EF438CB869}" srcOrd="1" destOrd="0" presId="urn:microsoft.com/office/officeart/2005/8/layout/target3"/>
    <dgm:cxn modelId="{3BA04487-E0C6-40B1-9F9A-CA643937E6F9}" type="presOf" srcId="{6E886ED1-B87E-44AA-993A-C06261302549}" destId="{A8832C9F-4678-40B4-81FD-A48F12A5C151}" srcOrd="0" destOrd="0" presId="urn:microsoft.com/office/officeart/2005/8/layout/target3"/>
    <dgm:cxn modelId="{88851994-4BD3-492A-B88B-99120A8EF054}" type="presOf" srcId="{1440DC56-D84C-44AB-AA04-69E1753D44E9}" destId="{7BA2DABB-FB57-4C14-A13E-65D00DB35182}" srcOrd="1" destOrd="0" presId="urn:microsoft.com/office/officeart/2005/8/layout/target3"/>
    <dgm:cxn modelId="{E860C51A-B86E-4837-9CF8-EC3B97C0F30F}" type="presOf" srcId="{EB088BE3-054B-43BB-BD28-A223C33B7A69}" destId="{45698493-79C7-4EDA-894D-7351ADAF3D09}" srcOrd="1" destOrd="0" presId="urn:microsoft.com/office/officeart/2005/8/layout/target3"/>
    <dgm:cxn modelId="{0BAF4A88-FA57-4AFA-9452-B1EDE0A28621}" srcId="{F6BC5EC6-A917-48C0-8174-917C64D7561E}" destId="{1440DC56-D84C-44AB-AA04-69E1753D44E9}" srcOrd="1" destOrd="0" parTransId="{03FCA062-D70C-4A77-9C28-4CD140B77741}" sibTransId="{BF7E2468-CC78-4177-A7C0-2D8BED563259}"/>
    <dgm:cxn modelId="{F7770264-8A66-4763-B1B0-8BC4CE0AA12A}" type="presOf" srcId="{EB088BE3-054B-43BB-BD28-A223C33B7A69}" destId="{06B63777-D78C-41A6-9233-0F0F66AF4A89}" srcOrd="0" destOrd="0" presId="urn:microsoft.com/office/officeart/2005/8/layout/target3"/>
    <dgm:cxn modelId="{2BCD7EF8-2588-4A32-B827-7F77143D0578}" type="presOf" srcId="{FF2AAF31-2AA6-441A-AA0A-E0DF15BDDDA6}" destId="{FE1064AF-CD83-48DB-A404-315A3F10A5E8}" srcOrd="0" destOrd="0" presId="urn:microsoft.com/office/officeart/2005/8/layout/target3"/>
    <dgm:cxn modelId="{D4C78F93-0EEE-4BBF-A564-96FEB7CB5FFD}" srcId="{F6BC5EC6-A917-48C0-8174-917C64D7561E}" destId="{EB088BE3-054B-43BB-BD28-A223C33B7A69}" srcOrd="3" destOrd="0" parTransId="{61DF635C-5070-4E28-85B9-19166CDEC46B}" sibTransId="{5EF803FD-B785-4E17-BB60-7830F523A676}"/>
    <dgm:cxn modelId="{2485350C-E0A6-4508-964D-85C4E4D4287E}" type="presOf" srcId="{F6BC5EC6-A917-48C0-8174-917C64D7561E}" destId="{20C9CE21-28EF-4DC3-9D26-3B21748C356A}" srcOrd="0" destOrd="0" presId="urn:microsoft.com/office/officeart/2005/8/layout/target3"/>
    <dgm:cxn modelId="{4B74BED3-59A0-4A66-A72C-0B176EC97311}" srcId="{F6BC5EC6-A917-48C0-8174-917C64D7561E}" destId="{FF2AAF31-2AA6-441A-AA0A-E0DF15BDDDA6}" srcOrd="2" destOrd="0" parTransId="{5C064A47-9BD1-459B-B633-F34CF4E27DDF}" sibTransId="{340DB17F-6DEC-4725-A849-CBCD9BC8BDDF}"/>
    <dgm:cxn modelId="{5C203B62-9375-47DE-943F-7C7D7E07BF8B}" srcId="{F6BC5EC6-A917-48C0-8174-917C64D7561E}" destId="{6E886ED1-B87E-44AA-993A-C06261302549}" srcOrd="0" destOrd="0" parTransId="{5F0EFD10-2ECC-4A44-8C00-C3B1A435BB4B}" sibTransId="{7E91EC8B-6ED3-4E98-ACF7-573A46B98EBE}"/>
    <dgm:cxn modelId="{74CFB2B0-7398-49B9-A398-312F30A969E5}" type="presOf" srcId="{1440DC56-D84C-44AB-AA04-69E1753D44E9}" destId="{F0E4FBCF-58D4-4679-84CF-7848A65E38E8}" srcOrd="0" destOrd="0" presId="urn:microsoft.com/office/officeart/2005/8/layout/target3"/>
    <dgm:cxn modelId="{87DBFD0F-BBBC-40B9-9F1E-25487E10FDBA}" type="presOf" srcId="{FF2AAF31-2AA6-441A-AA0A-E0DF15BDDDA6}" destId="{850B8FAD-54BF-47F5-B376-E8BECAB92689}" srcOrd="1" destOrd="0" presId="urn:microsoft.com/office/officeart/2005/8/layout/target3"/>
    <dgm:cxn modelId="{36EB244B-4C99-4CD3-93BF-6FE9E660BCA5}" type="presParOf" srcId="{20C9CE21-28EF-4DC3-9D26-3B21748C356A}" destId="{FCB2BE25-7130-4C32-819E-08F651852A28}" srcOrd="0" destOrd="0" presId="urn:microsoft.com/office/officeart/2005/8/layout/target3"/>
    <dgm:cxn modelId="{3072D772-857C-4EA2-87C9-2D513156C371}" type="presParOf" srcId="{20C9CE21-28EF-4DC3-9D26-3B21748C356A}" destId="{AA61CD63-0F02-48A2-890F-A71B5A04531F}" srcOrd="1" destOrd="0" presId="urn:microsoft.com/office/officeart/2005/8/layout/target3"/>
    <dgm:cxn modelId="{50EC4EAC-3FC9-4AAC-B58C-E838F554BF8C}" type="presParOf" srcId="{20C9CE21-28EF-4DC3-9D26-3B21748C356A}" destId="{A8832C9F-4678-40B4-81FD-A48F12A5C151}" srcOrd="2" destOrd="0" presId="urn:microsoft.com/office/officeart/2005/8/layout/target3"/>
    <dgm:cxn modelId="{D55093D2-7698-40FE-8963-BA757F467110}" type="presParOf" srcId="{20C9CE21-28EF-4DC3-9D26-3B21748C356A}" destId="{73A5D098-52B9-4E7E-967D-A3433F1EBC9A}" srcOrd="3" destOrd="0" presId="urn:microsoft.com/office/officeart/2005/8/layout/target3"/>
    <dgm:cxn modelId="{19BF6590-42F3-491F-830F-BB77D73E2E6E}" type="presParOf" srcId="{20C9CE21-28EF-4DC3-9D26-3B21748C356A}" destId="{79269070-4813-4924-98C2-A5AFDDF21B84}" srcOrd="4" destOrd="0" presId="urn:microsoft.com/office/officeart/2005/8/layout/target3"/>
    <dgm:cxn modelId="{58089A35-B2CE-4D7B-BE6A-B25C988402DD}" type="presParOf" srcId="{20C9CE21-28EF-4DC3-9D26-3B21748C356A}" destId="{F0E4FBCF-58D4-4679-84CF-7848A65E38E8}" srcOrd="5" destOrd="0" presId="urn:microsoft.com/office/officeart/2005/8/layout/target3"/>
    <dgm:cxn modelId="{1DA1CE71-EEE1-4503-A877-29326E2A8758}" type="presParOf" srcId="{20C9CE21-28EF-4DC3-9D26-3B21748C356A}" destId="{9D1F4515-19DA-43E0-A785-863E48D9A5AC}" srcOrd="6" destOrd="0" presId="urn:microsoft.com/office/officeart/2005/8/layout/target3"/>
    <dgm:cxn modelId="{C160359B-3C0E-4313-9BAE-73F892ECF301}" type="presParOf" srcId="{20C9CE21-28EF-4DC3-9D26-3B21748C356A}" destId="{2CCB6FCF-1B90-4124-815A-0F4BA4AA5959}" srcOrd="7" destOrd="0" presId="urn:microsoft.com/office/officeart/2005/8/layout/target3"/>
    <dgm:cxn modelId="{794D2D0C-B6BF-4A01-BEEA-51E8D590893D}" type="presParOf" srcId="{20C9CE21-28EF-4DC3-9D26-3B21748C356A}" destId="{FE1064AF-CD83-48DB-A404-315A3F10A5E8}" srcOrd="8" destOrd="0" presId="urn:microsoft.com/office/officeart/2005/8/layout/target3"/>
    <dgm:cxn modelId="{9B0F5527-9512-4A3D-BEE3-CA383B496C6B}" type="presParOf" srcId="{20C9CE21-28EF-4DC3-9D26-3B21748C356A}" destId="{A4D59AB1-A987-4B87-88B7-7527F89D2365}" srcOrd="9" destOrd="0" presId="urn:microsoft.com/office/officeart/2005/8/layout/target3"/>
    <dgm:cxn modelId="{817F5612-C2A0-4FA6-A92C-1C128050727A}" type="presParOf" srcId="{20C9CE21-28EF-4DC3-9D26-3B21748C356A}" destId="{C35DCFC3-01B6-4E89-8699-33F186014702}" srcOrd="10" destOrd="0" presId="urn:microsoft.com/office/officeart/2005/8/layout/target3"/>
    <dgm:cxn modelId="{682A57DB-66B5-408F-9F5D-FF8F03245DB1}" type="presParOf" srcId="{20C9CE21-28EF-4DC3-9D26-3B21748C356A}" destId="{06B63777-D78C-41A6-9233-0F0F66AF4A89}" srcOrd="11" destOrd="0" presId="urn:microsoft.com/office/officeart/2005/8/layout/target3"/>
    <dgm:cxn modelId="{64B1B41B-F281-4938-9A5C-869C587337EC}" type="presParOf" srcId="{20C9CE21-28EF-4DC3-9D26-3B21748C356A}" destId="{CAB36AB7-F1EC-429A-835E-D2EF438CB869}" srcOrd="12" destOrd="0" presId="urn:microsoft.com/office/officeart/2005/8/layout/target3"/>
    <dgm:cxn modelId="{57D59FC4-502A-4193-8DB2-4AB368CE379F}" type="presParOf" srcId="{20C9CE21-28EF-4DC3-9D26-3B21748C356A}" destId="{7BA2DABB-FB57-4C14-A13E-65D00DB35182}" srcOrd="13" destOrd="0" presId="urn:microsoft.com/office/officeart/2005/8/layout/target3"/>
    <dgm:cxn modelId="{175B9BA7-191D-438C-BFAB-47ABBC280C1C}" type="presParOf" srcId="{20C9CE21-28EF-4DC3-9D26-3B21748C356A}" destId="{850B8FAD-54BF-47F5-B376-E8BECAB92689}" srcOrd="14" destOrd="0" presId="urn:microsoft.com/office/officeart/2005/8/layout/target3"/>
    <dgm:cxn modelId="{C33F0241-A875-4FA3-B236-783975AD2927}" type="presParOf" srcId="{20C9CE21-28EF-4DC3-9D26-3B21748C356A}" destId="{45698493-79C7-4EDA-894D-7351ADAF3D0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E984ED-A977-4688-8F6D-D8AE8CFCB5A4}">
      <dsp:nvSpPr>
        <dsp:cNvPr id="0" name=""/>
        <dsp:cNvSpPr/>
      </dsp:nvSpPr>
      <dsp:spPr>
        <a:xfrm>
          <a:off x="0" y="0"/>
          <a:ext cx="5998464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kern="1200" dirty="0" smtClean="0"/>
            <a:t>vascular changes </a:t>
          </a:r>
          <a:endParaRPr lang="en-IN" sz="2800" kern="1200" dirty="0"/>
        </a:p>
      </dsp:txBody>
      <dsp:txXfrm>
        <a:off x="0" y="0"/>
        <a:ext cx="4831438" cy="1056132"/>
      </dsp:txXfrm>
    </dsp:sp>
    <dsp:sp modelId="{3DD5B764-D62C-4145-9733-7AF3EA9F6DD3}">
      <dsp:nvSpPr>
        <dsp:cNvPr id="0" name=""/>
        <dsp:cNvSpPr/>
      </dsp:nvSpPr>
      <dsp:spPr>
        <a:xfrm>
          <a:off x="502371" y="1248156"/>
          <a:ext cx="5998464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dilated capillaries and increased blood flow. </a:t>
          </a:r>
          <a:endParaRPr lang="en-IN" sz="2400" kern="1200" dirty="0"/>
        </a:p>
      </dsp:txBody>
      <dsp:txXfrm>
        <a:off x="502371" y="1248156"/>
        <a:ext cx="4809606" cy="1056132"/>
      </dsp:txXfrm>
    </dsp:sp>
    <dsp:sp modelId="{FD895764-C617-48A1-9484-7CA545EF250D}">
      <dsp:nvSpPr>
        <dsp:cNvPr id="0" name=""/>
        <dsp:cNvSpPr/>
      </dsp:nvSpPr>
      <dsp:spPr>
        <a:xfrm>
          <a:off x="997244" y="2496312"/>
          <a:ext cx="5998464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occur in response to microbial activation of resident leukocytes and the subsequent stimulation of </a:t>
          </a:r>
          <a:r>
            <a:rPr lang="en-IN" sz="2000" kern="1200" dirty="0" err="1" smtClean="0"/>
            <a:t>endothelialcells</a:t>
          </a:r>
          <a:r>
            <a:rPr lang="en-IN" sz="2000" kern="1200" dirty="0" smtClean="0"/>
            <a:t>. </a:t>
          </a:r>
          <a:endParaRPr lang="en-IN" sz="2000" kern="1200" dirty="0"/>
        </a:p>
      </dsp:txBody>
      <dsp:txXfrm>
        <a:off x="997244" y="2496312"/>
        <a:ext cx="4817104" cy="1056131"/>
      </dsp:txXfrm>
    </dsp:sp>
    <dsp:sp modelId="{AD6F3DF8-7FEC-4D62-BFC6-92341043F9E1}">
      <dsp:nvSpPr>
        <dsp:cNvPr id="0" name=""/>
        <dsp:cNvSpPr/>
      </dsp:nvSpPr>
      <dsp:spPr>
        <a:xfrm>
          <a:off x="1499615" y="3744468"/>
          <a:ext cx="5998464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smtClean="0"/>
            <a:t>Clinically, this initial response of the gingiva to bacterial plaque </a:t>
          </a:r>
          <a:r>
            <a:rPr lang="en-IN" sz="2000" b="1" kern="1200" smtClean="0"/>
            <a:t>(</a:t>
          </a:r>
          <a:r>
            <a:rPr lang="en-IN" sz="2000" b="1" i="1" kern="1200" smtClean="0"/>
            <a:t>subclinical gingivitis)</a:t>
          </a:r>
          <a:r>
            <a:rPr lang="en-IN" sz="2000" i="1" kern="1200" smtClean="0"/>
            <a:t> is not apparent </a:t>
          </a:r>
          <a:endParaRPr lang="en-IN" sz="2000" kern="1200" dirty="0"/>
        </a:p>
      </dsp:txBody>
      <dsp:txXfrm>
        <a:off x="1499615" y="3744468"/>
        <a:ext cx="4809606" cy="1056132"/>
      </dsp:txXfrm>
    </dsp:sp>
    <dsp:sp modelId="{E3249F4F-C9E9-4142-A273-0A0EE97CB13E}">
      <dsp:nvSpPr>
        <dsp:cNvPr id="0" name=""/>
        <dsp:cNvSpPr/>
      </dsp:nvSpPr>
      <dsp:spPr>
        <a:xfrm>
          <a:off x="5311978" y="808901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3200" kern="1200"/>
        </a:p>
      </dsp:txBody>
      <dsp:txXfrm>
        <a:off x="5311978" y="808901"/>
        <a:ext cx="686485" cy="686485"/>
      </dsp:txXfrm>
    </dsp:sp>
    <dsp:sp modelId="{211472B3-CA80-4E1B-B821-FE5F6D96FA31}">
      <dsp:nvSpPr>
        <dsp:cNvPr id="0" name=""/>
        <dsp:cNvSpPr/>
      </dsp:nvSpPr>
      <dsp:spPr>
        <a:xfrm>
          <a:off x="5814349" y="2057057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3200" kern="1200"/>
        </a:p>
      </dsp:txBody>
      <dsp:txXfrm>
        <a:off x="5814349" y="2057057"/>
        <a:ext cx="686485" cy="686485"/>
      </dsp:txXfrm>
    </dsp:sp>
    <dsp:sp modelId="{611AB5EA-4E14-460B-A111-1D708CCB45D9}">
      <dsp:nvSpPr>
        <dsp:cNvPr id="0" name=""/>
        <dsp:cNvSpPr/>
      </dsp:nvSpPr>
      <dsp:spPr>
        <a:xfrm>
          <a:off x="6309222" y="3305213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3200" kern="1200"/>
        </a:p>
      </dsp:txBody>
      <dsp:txXfrm>
        <a:off x="6309222" y="3305213"/>
        <a:ext cx="686485" cy="6864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2BE25-7130-4C32-819E-08F651852A28}">
      <dsp:nvSpPr>
        <dsp:cNvPr id="0" name=""/>
        <dsp:cNvSpPr/>
      </dsp:nvSpPr>
      <dsp:spPr>
        <a:xfrm>
          <a:off x="0" y="150875"/>
          <a:ext cx="4498848" cy="449884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832C9F-4678-40B4-81FD-A48F12A5C151}">
      <dsp:nvSpPr>
        <dsp:cNvPr id="0" name=""/>
        <dsp:cNvSpPr/>
      </dsp:nvSpPr>
      <dsp:spPr>
        <a:xfrm>
          <a:off x="2249424" y="150875"/>
          <a:ext cx="5248656" cy="44988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Signs of acute inflammation seen in the connective tissue beneath the </a:t>
          </a:r>
          <a:r>
            <a:rPr lang="en-IN" sz="2000" kern="1200" dirty="0" err="1" smtClean="0"/>
            <a:t>junctional</a:t>
          </a:r>
          <a:r>
            <a:rPr lang="en-IN" sz="2000" kern="1200" dirty="0" smtClean="0"/>
            <a:t> epithelium. </a:t>
          </a:r>
          <a:endParaRPr lang="en-IN" sz="2000" kern="1200" dirty="0"/>
        </a:p>
      </dsp:txBody>
      <dsp:txXfrm>
        <a:off x="2249424" y="150875"/>
        <a:ext cx="5248656" cy="956005"/>
      </dsp:txXfrm>
    </dsp:sp>
    <dsp:sp modelId="{79269070-4813-4924-98C2-A5AFDDF21B84}">
      <dsp:nvSpPr>
        <dsp:cNvPr id="0" name=""/>
        <dsp:cNvSpPr/>
      </dsp:nvSpPr>
      <dsp:spPr>
        <a:xfrm>
          <a:off x="590473" y="1106881"/>
          <a:ext cx="3317900" cy="33179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070112"/>
                <a:satOff val="13230"/>
                <a:lumOff val="-4313"/>
                <a:alphaOff val="0"/>
                <a:tint val="92000"/>
                <a:satMod val="170000"/>
              </a:schemeClr>
            </a:gs>
            <a:gs pos="15000">
              <a:schemeClr val="accent4">
                <a:hueOff val="-1070112"/>
                <a:satOff val="13230"/>
                <a:lumOff val="-4313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-1070112"/>
                <a:satOff val="13230"/>
                <a:lumOff val="-4313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-1070112"/>
                <a:satOff val="13230"/>
                <a:lumOff val="-431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-1070112"/>
                <a:satOff val="13230"/>
                <a:lumOff val="-431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E4FBCF-58D4-4679-84CF-7848A65E38E8}">
      <dsp:nvSpPr>
        <dsp:cNvPr id="0" name=""/>
        <dsp:cNvSpPr/>
      </dsp:nvSpPr>
      <dsp:spPr>
        <a:xfrm>
          <a:off x="2249424" y="1106881"/>
          <a:ext cx="5248656" cy="3317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070112"/>
              <a:satOff val="13230"/>
              <a:lumOff val="-4313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Changes in blood vessel morphologic features (e.g., widening of small capillaries or </a:t>
          </a:r>
          <a:r>
            <a:rPr lang="en-IN" sz="2000" kern="1200" dirty="0" err="1" smtClean="0"/>
            <a:t>venules</a:t>
          </a:r>
          <a:r>
            <a:rPr lang="en-IN" sz="2000" kern="1200" dirty="0" smtClean="0"/>
            <a:t>)</a:t>
          </a:r>
          <a:endParaRPr lang="en-IN" sz="2000" kern="1200" dirty="0"/>
        </a:p>
      </dsp:txBody>
      <dsp:txXfrm>
        <a:off x="2249424" y="1106881"/>
        <a:ext cx="5248656" cy="956005"/>
      </dsp:txXfrm>
    </dsp:sp>
    <dsp:sp modelId="{2CCB6FCF-1B90-4124-815A-0F4BA4AA5959}">
      <dsp:nvSpPr>
        <dsp:cNvPr id="0" name=""/>
        <dsp:cNvSpPr/>
      </dsp:nvSpPr>
      <dsp:spPr>
        <a:xfrm>
          <a:off x="1180947" y="2062886"/>
          <a:ext cx="2136952" cy="213695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2140224"/>
                <a:satOff val="26460"/>
                <a:lumOff val="-8626"/>
                <a:alphaOff val="0"/>
                <a:tint val="92000"/>
                <a:satMod val="170000"/>
              </a:schemeClr>
            </a:gs>
            <a:gs pos="15000">
              <a:schemeClr val="accent4">
                <a:hueOff val="-2140224"/>
                <a:satOff val="26460"/>
                <a:lumOff val="-8626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-2140224"/>
                <a:satOff val="26460"/>
                <a:lumOff val="-8626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-2140224"/>
                <a:satOff val="26460"/>
                <a:lumOff val="-8626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-2140224"/>
                <a:satOff val="26460"/>
                <a:lumOff val="-8626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1064AF-CD83-48DB-A404-315A3F10A5E8}">
      <dsp:nvSpPr>
        <dsp:cNvPr id="0" name=""/>
        <dsp:cNvSpPr/>
      </dsp:nvSpPr>
      <dsp:spPr>
        <a:xfrm>
          <a:off x="2249424" y="2062886"/>
          <a:ext cx="5248656" cy="21369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140224"/>
              <a:satOff val="26460"/>
              <a:lumOff val="-8626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Adherence of </a:t>
          </a:r>
          <a:r>
            <a:rPr lang="en-IN" sz="1800" kern="1200" dirty="0" err="1" smtClean="0"/>
            <a:t>neutrophils</a:t>
          </a:r>
          <a:r>
            <a:rPr lang="en-IN" sz="1800" kern="1200" dirty="0" smtClean="0"/>
            <a:t> to vessel walls (</a:t>
          </a:r>
          <a:r>
            <a:rPr lang="en-IN" sz="1800" b="1" kern="1200" dirty="0" err="1" smtClean="0">
              <a:solidFill>
                <a:srgbClr val="C00000"/>
              </a:solidFill>
            </a:rPr>
            <a:t>margination</a:t>
          </a:r>
          <a:r>
            <a:rPr lang="en-IN" sz="1800" kern="1200" dirty="0" smtClean="0"/>
            <a:t>) occur within 1 week and sometimes as early as 2 days after plaque accumulation.</a:t>
          </a:r>
          <a:endParaRPr lang="en-IN" sz="1800" kern="1200" dirty="0"/>
        </a:p>
      </dsp:txBody>
      <dsp:txXfrm>
        <a:off x="2249424" y="2062886"/>
        <a:ext cx="5248656" cy="956005"/>
      </dsp:txXfrm>
    </dsp:sp>
    <dsp:sp modelId="{C35DCFC3-01B6-4E89-8699-33F186014702}">
      <dsp:nvSpPr>
        <dsp:cNvPr id="0" name=""/>
        <dsp:cNvSpPr/>
      </dsp:nvSpPr>
      <dsp:spPr>
        <a:xfrm>
          <a:off x="1771421" y="3018891"/>
          <a:ext cx="956005" cy="95600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3210336"/>
                <a:satOff val="39690"/>
                <a:lumOff val="-12939"/>
                <a:alphaOff val="0"/>
                <a:tint val="92000"/>
                <a:satMod val="170000"/>
              </a:schemeClr>
            </a:gs>
            <a:gs pos="15000">
              <a:schemeClr val="accent4">
                <a:hueOff val="-3210336"/>
                <a:satOff val="39690"/>
                <a:lumOff val="-12939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-3210336"/>
                <a:satOff val="39690"/>
                <a:lumOff val="-12939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-3210336"/>
                <a:satOff val="39690"/>
                <a:lumOff val="-12939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-3210336"/>
                <a:satOff val="39690"/>
                <a:lumOff val="-12939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B63777-D78C-41A6-9233-0F0F66AF4A89}">
      <dsp:nvSpPr>
        <dsp:cNvPr id="0" name=""/>
        <dsp:cNvSpPr/>
      </dsp:nvSpPr>
      <dsp:spPr>
        <a:xfrm>
          <a:off x="2249424" y="3018891"/>
          <a:ext cx="5248656" cy="9560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210336"/>
              <a:satOff val="39690"/>
              <a:lumOff val="-12939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Leukocytes, mainly PMNs, leave the capillaries by migrating through the walls (</a:t>
          </a:r>
          <a:r>
            <a:rPr lang="en-IN" sz="1800" b="1" kern="1200" dirty="0" err="1" smtClean="0">
              <a:solidFill>
                <a:srgbClr val="C00000"/>
              </a:solidFill>
            </a:rPr>
            <a:t>diapedesis</a:t>
          </a:r>
          <a:r>
            <a:rPr lang="en-IN" sz="1800" b="1" kern="1200" dirty="0" smtClean="0">
              <a:solidFill>
                <a:srgbClr val="C00000"/>
              </a:solidFill>
            </a:rPr>
            <a:t>, emigration</a:t>
          </a:r>
          <a:r>
            <a:rPr lang="en-IN" sz="1800" kern="1200" dirty="0" smtClean="0"/>
            <a:t>)</a:t>
          </a:r>
          <a:endParaRPr lang="en-IN" sz="1800" kern="1200" dirty="0"/>
        </a:p>
      </dsp:txBody>
      <dsp:txXfrm>
        <a:off x="2249424" y="3018891"/>
        <a:ext cx="5248656" cy="956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93F49-7234-4C0E-958E-3BF2E53E4946}" type="datetimeFigureOut">
              <a:rPr lang="en-IN" smtClean="0"/>
              <a:pPr/>
              <a:t>16/02/2023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AFADF-7C17-4456-BEE7-FB862A0360E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11AA8-A5F1-4D77-A6C1-290A84639322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0D559-5D7F-4D03-BFBE-3A16F367E62C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54ED-C270-49D6-B410-E0E5A1911ABB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DAFD5-36C4-4FAE-9347-3C55225990CE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E4DE-92E6-4ACF-99A2-DE697ECF0E4D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B836-F811-45FD-8F0F-6D11BCA44AD9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DA9E-04E9-46DA-AD30-644F4E8A7ED1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66-64AE-4FB7-BD8E-FAEBBD75C2E1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030F6-9502-437A-84F9-E6CAA1BB1F7A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6C102-5A49-4BBC-8146-743904CADE57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9D46-96E7-4185-B7A1-58D81B76D7A8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6F39005-307B-4139-B72B-879323C28142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1F0FCA7-CE8A-494A-9E9E-F0E124E9E0C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0166" y="2428868"/>
            <a:ext cx="7406640" cy="98087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GINGIVAL INFLAMMATION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rcRect t="21046"/>
          <a:stretch>
            <a:fillRect/>
          </a:stretch>
        </p:blipFill>
        <p:spPr>
          <a:xfrm>
            <a:off x="1357290" y="3286124"/>
            <a:ext cx="6843068" cy="27014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214414" y="285728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  <a:latin typeface="Dutch801 XBd BT" pitchFamily="18" charset="0"/>
              </a:rPr>
              <a:t>RUNGTA COLLEGE OF DENTAL SCIENCES AND RESEARCH,BHILAI</a:t>
            </a:r>
            <a:endParaRPr lang="en-IN" sz="2800" dirty="0">
              <a:solidFill>
                <a:schemeClr val="accent3">
                  <a:lumMod val="75000"/>
                </a:schemeClr>
              </a:solidFill>
              <a:latin typeface="Dutch801 XBd BT" pitchFamily="18" charset="0"/>
            </a:endParaRPr>
          </a:p>
        </p:txBody>
      </p:sp>
      <p:pic>
        <p:nvPicPr>
          <p:cNvPr id="9" name="Picture 8" descr="rungta logo">
            <a:extLst>
              <a:ext uri="{FF2B5EF4-FFF2-40B4-BE49-F238E27FC236}">
                <a16:creationId xmlns="" xmlns:a16="http://schemas.microsoft.com/office/drawing/2014/main" id="{56151898-4EE9-EF39-FD6C-881639E96B4D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1500174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0" y="5429264"/>
            <a:ext cx="3071802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lgerian" pitchFamily="82" charset="0"/>
              </a:rPr>
              <a:t>DR. PUSHPENDRA   YADAV</a:t>
            </a:r>
          </a:p>
          <a:p>
            <a:r>
              <a:rPr lang="en-US" dirty="0" smtClean="0">
                <a:solidFill>
                  <a:srgbClr val="002060"/>
                </a:solidFill>
                <a:latin typeface="Algerian" pitchFamily="82" charset="0"/>
              </a:rPr>
              <a:t>sr. lecturer</a:t>
            </a:r>
          </a:p>
          <a:p>
            <a:r>
              <a:rPr lang="en-US" dirty="0" smtClean="0">
                <a:solidFill>
                  <a:srgbClr val="002060"/>
                </a:solidFill>
                <a:latin typeface="Algerian" pitchFamily="82" charset="0"/>
              </a:rPr>
              <a:t>DEPT. OF PERIODONTOLOGY</a:t>
            </a:r>
            <a:endParaRPr lang="en-IN" dirty="0">
              <a:solidFill>
                <a:srgbClr val="00206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STAGE II GINGIVITIS: THE EARLY LESION 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early lesion evolves from the initial lesion within about 1 week after the beginning of plaque </a:t>
            </a:r>
            <a:r>
              <a:rPr lang="en-IN" sz="2800" dirty="0" smtClean="0"/>
              <a:t>accumulation.</a:t>
            </a:r>
            <a:endParaRPr lang="en-IN" sz="2800" dirty="0"/>
          </a:p>
          <a:p>
            <a:pPr algn="just">
              <a:lnSpc>
                <a:spcPct val="150000"/>
              </a:lnSpc>
            </a:pPr>
            <a:r>
              <a:rPr lang="en-IN" sz="2800" dirty="0"/>
              <a:t>Clinically, </a:t>
            </a:r>
            <a:r>
              <a:rPr lang="en-IN" sz="2800" dirty="0" smtClean="0"/>
              <a:t>no </a:t>
            </a:r>
            <a:r>
              <a:rPr lang="en-IN" sz="2800" dirty="0"/>
              <a:t>clear-cut dividing line.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As </a:t>
            </a:r>
            <a:r>
              <a:rPr lang="en-IN" sz="2800" dirty="0"/>
              <a:t>time goes on, clinical signs of </a:t>
            </a:r>
            <a:r>
              <a:rPr lang="en-IN" sz="2800" dirty="0" err="1"/>
              <a:t>erythema</a:t>
            </a:r>
            <a:r>
              <a:rPr lang="en-IN" sz="2800" dirty="0"/>
              <a:t> may appear, </a:t>
            </a:r>
            <a:endParaRPr lang="en-IN" sz="2800" dirty="0" smtClean="0"/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proliferation </a:t>
            </a:r>
            <a:r>
              <a:rPr lang="en-IN" sz="2400" dirty="0"/>
              <a:t>of capillaries and </a:t>
            </a:r>
            <a:endParaRPr lang="en-IN" sz="2400" dirty="0" smtClean="0"/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increased </a:t>
            </a:r>
            <a:r>
              <a:rPr lang="en-IN" sz="2400" dirty="0"/>
              <a:t>formation of capillary loops between </a:t>
            </a:r>
            <a:r>
              <a:rPr lang="en-IN" sz="2400" dirty="0" err="1"/>
              <a:t>rete</a:t>
            </a:r>
            <a:r>
              <a:rPr lang="en-IN" sz="2400" dirty="0"/>
              <a:t> pegs or ridges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Bleeding on </a:t>
            </a:r>
            <a:r>
              <a:rPr lang="en-IN" sz="2800" dirty="0" smtClean="0"/>
              <a:t>probing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Between 6 and 12 days .... Increased Gingival </a:t>
            </a:r>
            <a:r>
              <a:rPr lang="en-IN" sz="2800" dirty="0"/>
              <a:t>fluid flow and </a:t>
            </a:r>
            <a:r>
              <a:rPr lang="en-IN" sz="2800" dirty="0" smtClean="0"/>
              <a:t>transmigrating leukocytes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/>
              <a:t>Microscopically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err="1" smtClean="0"/>
              <a:t>Gingiva</a:t>
            </a:r>
            <a:r>
              <a:rPr lang="en-IN" sz="2800" dirty="0" smtClean="0"/>
              <a:t> reveals leukocyte </a:t>
            </a:r>
            <a:r>
              <a:rPr lang="en-IN" sz="2800" dirty="0"/>
              <a:t>infiltration in the connective tissue beneath the </a:t>
            </a:r>
            <a:r>
              <a:rPr lang="en-IN" sz="2800" dirty="0" err="1"/>
              <a:t>junctional</a:t>
            </a:r>
            <a:r>
              <a:rPr lang="en-IN" sz="2800" dirty="0"/>
              <a:t> epithelium,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consisting </a:t>
            </a:r>
            <a:r>
              <a:rPr lang="en-IN" sz="2800" dirty="0"/>
              <a:t>mainly of lymphocytes (75%, with the majority T cells</a:t>
            </a:r>
            <a:r>
              <a:rPr lang="en-IN" sz="2800" dirty="0" smtClean="0"/>
              <a:t>), </a:t>
            </a:r>
            <a:r>
              <a:rPr lang="en-IN" sz="2800" dirty="0"/>
              <a:t>but also composed of some migrating </a:t>
            </a:r>
            <a:r>
              <a:rPr lang="en-IN" sz="2800" dirty="0" err="1"/>
              <a:t>neutrophils</a:t>
            </a:r>
            <a:r>
              <a:rPr lang="en-IN" sz="2800" dirty="0"/>
              <a:t>, as well as macrophages, plasma cells, and mast cells. </a:t>
            </a:r>
            <a:endParaRPr lang="en-IN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All the changes seen in the initial lesion continue to intensify with the early lesion.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 The </a:t>
            </a:r>
            <a:r>
              <a:rPr lang="en-IN" sz="2800" dirty="0" err="1" smtClean="0"/>
              <a:t>junctional</a:t>
            </a:r>
            <a:r>
              <a:rPr lang="en-IN" sz="2800" dirty="0" smtClean="0"/>
              <a:t> epithelium: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densely infiltrated with </a:t>
            </a:r>
            <a:r>
              <a:rPr lang="en-IN" sz="2400" dirty="0" err="1" smtClean="0"/>
              <a:t>neutrophils</a:t>
            </a:r>
            <a:r>
              <a:rPr lang="en-IN" sz="2400" dirty="0" smtClean="0"/>
              <a:t>, 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development of </a:t>
            </a:r>
            <a:r>
              <a:rPr lang="en-IN" sz="2400" dirty="0" err="1" smtClean="0"/>
              <a:t>rete</a:t>
            </a:r>
            <a:r>
              <a:rPr lang="en-IN" sz="2400" dirty="0" smtClean="0"/>
              <a:t> pegs or ridges. </a:t>
            </a: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70</a:t>
            </a:r>
            <a:r>
              <a:rPr lang="en-IN" sz="2800" dirty="0"/>
              <a:t>% </a:t>
            </a:r>
            <a:r>
              <a:rPr lang="en-IN" sz="2800" dirty="0" smtClean="0"/>
              <a:t>collagen </a:t>
            </a:r>
            <a:r>
              <a:rPr lang="en-IN" sz="2800" dirty="0"/>
              <a:t>is destroyed around the cellular infiltrate.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The </a:t>
            </a:r>
            <a:r>
              <a:rPr lang="en-IN" sz="2800" dirty="0"/>
              <a:t>main </a:t>
            </a:r>
            <a:r>
              <a:rPr lang="en-IN" sz="2800" dirty="0" err="1"/>
              <a:t>fiber</a:t>
            </a:r>
            <a:r>
              <a:rPr lang="en-IN" sz="2800" dirty="0"/>
              <a:t> groups affected </a:t>
            </a:r>
            <a:endParaRPr lang="en-IN" sz="2800" dirty="0" smtClean="0"/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circular </a:t>
            </a:r>
            <a:r>
              <a:rPr lang="en-IN" sz="2400" dirty="0"/>
              <a:t>and </a:t>
            </a:r>
            <a:r>
              <a:rPr lang="en-IN" sz="2400" dirty="0" err="1"/>
              <a:t>dentogingival</a:t>
            </a:r>
            <a:r>
              <a:rPr lang="en-IN" sz="2400" dirty="0"/>
              <a:t> </a:t>
            </a:r>
            <a:r>
              <a:rPr lang="en-IN" sz="2400" dirty="0" err="1"/>
              <a:t>fiber</a:t>
            </a:r>
            <a:r>
              <a:rPr lang="en-IN" sz="2400" dirty="0"/>
              <a:t> assemblies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IN" sz="2800" dirty="0" err="1"/>
              <a:t>Polymorphonuclear</a:t>
            </a:r>
            <a:r>
              <a:rPr lang="en-IN" sz="2800" dirty="0"/>
              <a:t> leukocytes (PMNs) </a:t>
            </a:r>
            <a:endParaRPr lang="en-IN" sz="2800" dirty="0" smtClean="0"/>
          </a:p>
          <a:p>
            <a:pPr algn="just"/>
            <a:r>
              <a:rPr lang="en-IN" sz="2800" dirty="0" smtClean="0"/>
              <a:t>leaves </a:t>
            </a:r>
            <a:r>
              <a:rPr lang="en-IN" sz="2800" dirty="0"/>
              <a:t>the blood vessels </a:t>
            </a:r>
            <a:endParaRPr lang="en-IN" sz="2800" dirty="0" smtClean="0"/>
          </a:p>
          <a:p>
            <a:pPr algn="just"/>
            <a:r>
              <a:rPr lang="en-IN" sz="2800" dirty="0" smtClean="0"/>
              <a:t>cross </a:t>
            </a:r>
            <a:r>
              <a:rPr lang="en-IN" sz="2800" dirty="0"/>
              <a:t>the basement lamina, </a:t>
            </a:r>
            <a:endParaRPr lang="en-IN" sz="2800" dirty="0" smtClean="0"/>
          </a:p>
          <a:p>
            <a:pPr algn="just"/>
            <a:r>
              <a:rPr lang="en-IN" sz="2800" dirty="0" smtClean="0"/>
              <a:t>found </a:t>
            </a:r>
            <a:r>
              <a:rPr lang="en-IN" sz="2800" dirty="0"/>
              <a:t>in </a:t>
            </a:r>
            <a:r>
              <a:rPr lang="en-IN" sz="2800" dirty="0" smtClean="0"/>
              <a:t>the </a:t>
            </a:r>
            <a:r>
              <a:rPr lang="en-IN" sz="2800" dirty="0"/>
              <a:t>epithelium, emerging in the pocket </a:t>
            </a:r>
            <a:r>
              <a:rPr lang="en-IN" sz="2800" dirty="0" smtClean="0"/>
              <a:t>area. </a:t>
            </a:r>
          </a:p>
          <a:p>
            <a:pPr algn="just"/>
            <a:r>
              <a:rPr lang="en-IN" sz="2800" dirty="0" smtClean="0"/>
              <a:t>PMNs engulf bacteria in </a:t>
            </a:r>
            <a:r>
              <a:rPr lang="en-IN" sz="2800" dirty="0"/>
              <a:t>the process of </a:t>
            </a:r>
            <a:r>
              <a:rPr lang="en-IN" sz="2800" dirty="0" err="1" smtClean="0"/>
              <a:t>phagocytosis</a:t>
            </a:r>
            <a:r>
              <a:rPr lang="en-IN" sz="2800" dirty="0" smtClean="0"/>
              <a:t>. </a:t>
            </a:r>
          </a:p>
          <a:p>
            <a:pPr algn="just">
              <a:buNone/>
            </a:pPr>
            <a:r>
              <a:rPr lang="en-IN" sz="2800" dirty="0" smtClean="0"/>
              <a:t>Fibroblasts </a:t>
            </a:r>
            <a:r>
              <a:rPr lang="en-IN" sz="2800" dirty="0"/>
              <a:t>show </a:t>
            </a:r>
            <a:r>
              <a:rPr lang="en-IN" sz="2800" dirty="0" err="1"/>
              <a:t>cytotoxic</a:t>
            </a:r>
            <a:r>
              <a:rPr lang="en-IN" sz="2800" dirty="0"/>
              <a:t> </a:t>
            </a:r>
            <a:r>
              <a:rPr lang="en-IN" sz="2800" dirty="0" smtClean="0"/>
              <a:t>alterations, </a:t>
            </a:r>
            <a:r>
              <a:rPr lang="en-IN" sz="2800" dirty="0"/>
              <a:t>with a decreased capacity for collagen production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16</a:t>
            </a:fld>
            <a:endParaRPr lang="en-IN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580420"/>
            <a:ext cx="5400599" cy="4944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STAGE III GINGIVITIS: THE ESTABLISHED LESION 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predominance </a:t>
            </a:r>
            <a:r>
              <a:rPr lang="en-IN" sz="2800" dirty="0"/>
              <a:t>of plasma cells and B lymphocytes </a:t>
            </a:r>
            <a:r>
              <a:rPr lang="en-IN" sz="2800" dirty="0" smtClean="0"/>
              <a:t>(IgG1 and IgG3) subclasses and </a:t>
            </a:r>
            <a:r>
              <a:rPr lang="en-IN" sz="2800" dirty="0"/>
              <a:t>probably in conjunction with the creation of a small gingival pocket lined with a pocket epithelium</a:t>
            </a:r>
            <a:r>
              <a:rPr lang="en-IN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In chronic gingivitis, which occurs 2 to 3 weeks after the beginning of plaque accumulation, </a:t>
            </a:r>
            <a:endParaRPr lang="en-IN" sz="2800" dirty="0" smtClean="0"/>
          </a:p>
          <a:p>
            <a:pPr algn="just">
              <a:lnSpc>
                <a:spcPct val="150000"/>
              </a:lnSpc>
              <a:buNone/>
            </a:pPr>
            <a:r>
              <a:rPr lang="en-IN" sz="2800" dirty="0" smtClean="0"/>
              <a:t>		</a:t>
            </a:r>
            <a:r>
              <a:rPr lang="en-IN" sz="2800" dirty="0" smtClean="0">
                <a:solidFill>
                  <a:srgbClr val="FF0000"/>
                </a:solidFill>
              </a:rPr>
              <a:t>the </a:t>
            </a:r>
            <a:r>
              <a:rPr lang="en-IN" sz="2800" dirty="0">
                <a:solidFill>
                  <a:srgbClr val="FF0000"/>
                </a:solidFill>
              </a:rPr>
              <a:t>blood vessels become engorged and congested, venous return is impaired, and the blood flow becomes </a:t>
            </a:r>
            <a:r>
              <a:rPr lang="en-IN" sz="2800" dirty="0" smtClean="0">
                <a:solidFill>
                  <a:srgbClr val="FF0000"/>
                </a:solidFill>
              </a:rPr>
              <a:t>sluggish.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The </a:t>
            </a:r>
            <a:r>
              <a:rPr lang="en-IN" sz="2800" dirty="0"/>
              <a:t>result is </a:t>
            </a:r>
            <a:r>
              <a:rPr lang="en-IN" sz="2800" dirty="0">
                <a:solidFill>
                  <a:srgbClr val="7030A0"/>
                </a:solidFill>
              </a:rPr>
              <a:t>localized gingival </a:t>
            </a:r>
            <a:r>
              <a:rPr lang="en-IN" sz="2800" dirty="0" err="1">
                <a:solidFill>
                  <a:srgbClr val="7030A0"/>
                </a:solidFill>
              </a:rPr>
              <a:t>anoxemia</a:t>
            </a:r>
            <a:r>
              <a:rPr lang="en-IN" sz="2800" dirty="0"/>
              <a:t>, which superimposes a somewhat </a:t>
            </a:r>
            <a:r>
              <a:rPr lang="en-IN" sz="2800" b="1" dirty="0">
                <a:solidFill>
                  <a:srgbClr val="0070C0"/>
                </a:solidFill>
              </a:rPr>
              <a:t>bluish hue on the reddened </a:t>
            </a:r>
            <a:r>
              <a:rPr lang="en-IN" sz="2800" b="1" dirty="0" err="1">
                <a:solidFill>
                  <a:srgbClr val="0070C0"/>
                </a:solidFill>
              </a:rPr>
              <a:t>gingiva</a:t>
            </a:r>
            <a:endParaRPr lang="en-IN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err="1"/>
              <a:t>Extravasation</a:t>
            </a:r>
            <a:r>
              <a:rPr lang="en-IN" sz="2800" dirty="0"/>
              <a:t> of erythrocytes into the connective tissue and breakdown of </a:t>
            </a:r>
            <a:r>
              <a:rPr lang="en-IN" sz="2800" dirty="0" err="1"/>
              <a:t>hemoglobin</a:t>
            </a:r>
            <a:r>
              <a:rPr lang="en-IN" sz="2800" dirty="0"/>
              <a:t> into its component pigments can also deepen the </a:t>
            </a:r>
            <a:r>
              <a:rPr lang="en-IN" sz="2800" dirty="0" err="1"/>
              <a:t>color</a:t>
            </a:r>
            <a:r>
              <a:rPr lang="en-IN" sz="2800" dirty="0"/>
              <a:t> of the chronically inflamed </a:t>
            </a:r>
            <a:r>
              <a:rPr lang="en-IN" sz="2800" dirty="0" err="1"/>
              <a:t>gingiva</a:t>
            </a:r>
            <a:r>
              <a:rPr lang="en-IN" sz="2800" dirty="0"/>
              <a:t>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described </a:t>
            </a:r>
            <a:r>
              <a:rPr lang="en-IN" sz="2800" dirty="0"/>
              <a:t>as moderately to severely inflamed </a:t>
            </a:r>
            <a:r>
              <a:rPr lang="en-IN" sz="2800" dirty="0" err="1"/>
              <a:t>gingiva</a:t>
            </a:r>
            <a:r>
              <a:rPr lang="en-IN" sz="28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19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11648"/>
          </a:xfrm>
        </p:spPr>
        <p:txBody>
          <a:bodyPr>
            <a:normAutofit/>
          </a:bodyPr>
          <a:lstStyle/>
          <a:p>
            <a:pPr algn="ctr"/>
            <a:r>
              <a:rPr lang="en-IN" sz="3200" dirty="0" smtClean="0">
                <a:effectLst/>
                <a:latin typeface="Algerian" pitchFamily="82" charset="0"/>
                <a:ea typeface="Tahoma" panose="020B0604030504040204" pitchFamily="34" charset="0"/>
                <a:cs typeface="Times New Roman" panose="02020603050405020304" pitchFamily="18" charset="0"/>
              </a:rPr>
              <a:t>SPECIFIC LEARNING OBJECTIVES</a:t>
            </a:r>
            <a:endParaRPr lang="en-IN" sz="3200" dirty="0">
              <a:effectLst/>
              <a:latin typeface="Algerian" pitchFamily="8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</a:t>
            </a:fld>
            <a:endParaRPr lang="en-IN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00386658"/>
              </p:ext>
            </p:extLst>
          </p:nvPr>
        </p:nvGraphicFramePr>
        <p:xfrm>
          <a:off x="1071537" y="1600200"/>
          <a:ext cx="7615263" cy="4678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38421">
                  <a:extLst>
                    <a:ext uri="{9D8B030D-6E8A-4147-A177-3AD203B41FA5}">
                      <a16:colId xmlns="" xmlns:a16="http://schemas.microsoft.com/office/drawing/2014/main" val="201530031"/>
                    </a:ext>
                  </a:extLst>
                </a:gridCol>
                <a:gridCol w="2538421">
                  <a:extLst>
                    <a:ext uri="{9D8B030D-6E8A-4147-A177-3AD203B41FA5}">
                      <a16:colId xmlns="" xmlns:a16="http://schemas.microsoft.com/office/drawing/2014/main" val="4214794529"/>
                    </a:ext>
                  </a:extLst>
                </a:gridCol>
                <a:gridCol w="2538421">
                  <a:extLst>
                    <a:ext uri="{9D8B030D-6E8A-4147-A177-3AD203B41FA5}">
                      <a16:colId xmlns="" xmlns:a16="http://schemas.microsoft.com/office/drawing/2014/main" val="4191610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CORE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DOMAIN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68408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Affective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Desire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15871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8824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Stages of Gingivitis</a:t>
                      </a:r>
                    </a:p>
                    <a:p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47771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Stage I: The Initial Lesion</a:t>
                      </a:r>
                    </a:p>
                    <a:p>
                      <a:r>
                        <a:rPr lang="en-IN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• Stage II: The Early Lesion</a:t>
                      </a:r>
                    </a:p>
                    <a:p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Must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76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Stage III: The Established Lesion</a:t>
                      </a:r>
                    </a:p>
                    <a:p>
                      <a:r>
                        <a:rPr lang="en-IN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• Stage IV: Advanced Lesion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r>
                        <a:rPr lang="en-US" baseline="0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Must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/>
                        <a:t>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866928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err="1" smtClean="0"/>
              <a:t>Histologically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>
                <a:solidFill>
                  <a:srgbClr val="0070C0"/>
                </a:solidFill>
              </a:rPr>
              <a:t>increased </a:t>
            </a:r>
            <a:r>
              <a:rPr lang="en-IN" sz="2800" dirty="0">
                <a:solidFill>
                  <a:srgbClr val="0070C0"/>
                </a:solidFill>
              </a:rPr>
              <a:t>number of plasma </a:t>
            </a:r>
            <a:r>
              <a:rPr lang="en-IN" sz="2800" dirty="0" smtClean="0">
                <a:solidFill>
                  <a:srgbClr val="0070C0"/>
                </a:solidFill>
              </a:rPr>
              <a:t>cells- preponderant </a:t>
            </a:r>
            <a:r>
              <a:rPr lang="en-IN" sz="2800" dirty="0">
                <a:solidFill>
                  <a:srgbClr val="0070C0"/>
                </a:solidFill>
              </a:rPr>
              <a:t>inflammatory cell type. </a:t>
            </a:r>
            <a:endParaRPr lang="en-IN" sz="2800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Plasma </a:t>
            </a:r>
            <a:r>
              <a:rPr lang="en-IN" sz="2800" dirty="0"/>
              <a:t>cells invade </a:t>
            </a:r>
            <a:r>
              <a:rPr lang="en-IN" sz="2800" dirty="0" smtClean="0"/>
              <a:t>deeply </a:t>
            </a:r>
            <a:r>
              <a:rPr lang="en-IN" sz="2800" dirty="0"/>
              <a:t>into the connective tissue, around blood vessels, and between bundles of collagen </a:t>
            </a:r>
            <a:r>
              <a:rPr lang="en-IN" sz="2800" dirty="0" err="1"/>
              <a:t>fibers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</a:t>
            </a:r>
            <a:r>
              <a:rPr lang="en-IN" sz="2800" dirty="0" err="1"/>
              <a:t>junctional</a:t>
            </a:r>
            <a:r>
              <a:rPr lang="en-IN" sz="2800" dirty="0"/>
              <a:t> epithelium reveals widened intercellular spaces filled with granular cellular debris, including </a:t>
            </a:r>
            <a:r>
              <a:rPr lang="en-IN" sz="2800" dirty="0" err="1"/>
              <a:t>lysosomes</a:t>
            </a:r>
            <a:r>
              <a:rPr lang="en-IN" sz="2800" dirty="0"/>
              <a:t> derived from disrupted </a:t>
            </a:r>
            <a:r>
              <a:rPr lang="en-IN" sz="2800" dirty="0" err="1"/>
              <a:t>neutrophils</a:t>
            </a:r>
            <a:r>
              <a:rPr lang="en-IN" sz="2800" dirty="0"/>
              <a:t>, lymphocytes, and </a:t>
            </a:r>
            <a:r>
              <a:rPr lang="en-IN" sz="2800" dirty="0" err="1" smtClean="0"/>
              <a:t>monocytes</a:t>
            </a:r>
            <a:r>
              <a:rPr lang="en-IN" sz="2800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The </a:t>
            </a:r>
            <a:r>
              <a:rPr lang="en-IN" sz="2800" dirty="0" err="1"/>
              <a:t>lysosomes</a:t>
            </a:r>
            <a:r>
              <a:rPr lang="en-IN" sz="2800" dirty="0"/>
              <a:t> contain acid </a:t>
            </a:r>
            <a:r>
              <a:rPr lang="en-IN" sz="2800" dirty="0" err="1"/>
              <a:t>hydrolases</a:t>
            </a:r>
            <a:r>
              <a:rPr lang="en-IN" sz="2800" dirty="0"/>
              <a:t> that can destroy tissue components.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The </a:t>
            </a:r>
            <a:r>
              <a:rPr lang="en-IN" sz="2800" dirty="0" err="1" smtClean="0"/>
              <a:t>junctional</a:t>
            </a:r>
            <a:r>
              <a:rPr lang="en-IN" sz="2800" dirty="0" smtClean="0"/>
              <a:t> epithelium develops </a:t>
            </a:r>
            <a:r>
              <a:rPr lang="en-IN" sz="2800" dirty="0" err="1" smtClean="0"/>
              <a:t>rete</a:t>
            </a:r>
            <a:r>
              <a:rPr lang="en-IN" sz="2800" dirty="0" smtClean="0"/>
              <a:t> pegs or ridges that protrude into the connective tissue, and the basal lamina is destroyed in some areas.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In the connective tissue, collagen </a:t>
            </a:r>
            <a:r>
              <a:rPr lang="en-IN" sz="2800" dirty="0" err="1" smtClean="0"/>
              <a:t>fibers</a:t>
            </a:r>
            <a:r>
              <a:rPr lang="en-IN" sz="2800" dirty="0" smtClean="0"/>
              <a:t> are destroyed around the infiltrate of intact and disrupted plasma cells, </a:t>
            </a:r>
            <a:r>
              <a:rPr lang="en-IN" sz="2800" dirty="0" err="1" smtClean="0"/>
              <a:t>neutrophils</a:t>
            </a:r>
            <a:r>
              <a:rPr lang="en-IN" sz="2800" dirty="0" smtClean="0"/>
              <a:t>, lymphocytes, </a:t>
            </a:r>
            <a:r>
              <a:rPr lang="en-IN" sz="2800" dirty="0" err="1" smtClean="0"/>
              <a:t>monocytes</a:t>
            </a:r>
            <a:r>
              <a:rPr lang="en-IN" sz="2800" dirty="0" smtClean="0"/>
              <a:t>, and mast cells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An inverse relationship appears to exist between the number of intact collagen bundles and the number of inflammatory </a:t>
            </a:r>
            <a:r>
              <a:rPr lang="en-IN" sz="2800" dirty="0" smtClean="0"/>
              <a:t>cells.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 smtClean="0"/>
              <a:t>Collagenolytic</a:t>
            </a:r>
            <a:r>
              <a:rPr lang="en-IN" sz="2800" dirty="0" smtClean="0"/>
              <a:t> </a:t>
            </a:r>
            <a:r>
              <a:rPr lang="en-IN" sz="2800" dirty="0"/>
              <a:t>activity is increased in inflamed gingival </a:t>
            </a:r>
            <a:r>
              <a:rPr lang="en-IN" sz="2800" dirty="0" smtClean="0"/>
              <a:t>tissue by </a:t>
            </a:r>
            <a:r>
              <a:rPr lang="en-IN" sz="2800" dirty="0"/>
              <a:t>the enzyme </a:t>
            </a:r>
            <a:r>
              <a:rPr lang="en-IN" sz="2800" dirty="0" err="1"/>
              <a:t>collagenase</a:t>
            </a:r>
            <a:r>
              <a:rPr lang="en-IN" sz="2800" dirty="0"/>
              <a:t>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err="1" smtClean="0"/>
              <a:t>Collagenase</a:t>
            </a:r>
            <a:r>
              <a:rPr lang="en-IN" sz="2800" dirty="0" smtClean="0"/>
              <a:t> </a:t>
            </a:r>
            <a:r>
              <a:rPr lang="en-IN" sz="2800" dirty="0"/>
              <a:t>is normally present in gingival </a:t>
            </a:r>
            <a:r>
              <a:rPr lang="en-IN" sz="2800" dirty="0" smtClean="0"/>
              <a:t>tissues </a:t>
            </a:r>
            <a:r>
              <a:rPr lang="en-IN" sz="2800" dirty="0"/>
              <a:t>and is produced by some oral bacteria and by PMNs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Enzyme </a:t>
            </a:r>
            <a:r>
              <a:rPr lang="en-IN" sz="2800" dirty="0" err="1"/>
              <a:t>histochemistry</a:t>
            </a:r>
            <a:r>
              <a:rPr lang="en-IN" sz="2800" dirty="0"/>
              <a:t> studies have shown that chronically inflamed </a:t>
            </a:r>
            <a:r>
              <a:rPr lang="en-IN" sz="2800" dirty="0" err="1"/>
              <a:t>gingivae</a:t>
            </a:r>
            <a:r>
              <a:rPr lang="en-IN" sz="2800" dirty="0"/>
              <a:t> have elevated levels of acid and alkaline </a:t>
            </a:r>
            <a:r>
              <a:rPr lang="en-IN" sz="2800" dirty="0" err="1" smtClean="0"/>
              <a:t>phosphatase</a:t>
            </a:r>
            <a:r>
              <a:rPr lang="en-IN" sz="2800" dirty="0" smtClean="0"/>
              <a:t>, </a:t>
            </a:r>
            <a:r>
              <a:rPr lang="el-GR" sz="2800" dirty="0" smtClean="0"/>
              <a:t>β-</a:t>
            </a:r>
            <a:r>
              <a:rPr lang="en-IN" sz="2800" dirty="0" err="1"/>
              <a:t>glucuronidase</a:t>
            </a:r>
            <a:r>
              <a:rPr lang="en-IN" sz="2800" dirty="0"/>
              <a:t>, </a:t>
            </a:r>
            <a:r>
              <a:rPr lang="el-GR" sz="2800" dirty="0"/>
              <a:t>β-</a:t>
            </a:r>
            <a:r>
              <a:rPr lang="en-IN" sz="2800" dirty="0" err="1"/>
              <a:t>glucosidase</a:t>
            </a:r>
            <a:r>
              <a:rPr lang="en-IN" sz="2800" dirty="0"/>
              <a:t>, </a:t>
            </a:r>
            <a:r>
              <a:rPr lang="el-GR" sz="2800" dirty="0"/>
              <a:t>β-</a:t>
            </a:r>
            <a:r>
              <a:rPr lang="en-IN" sz="2800" dirty="0" err="1"/>
              <a:t>galactosidase</a:t>
            </a:r>
            <a:r>
              <a:rPr lang="en-IN" sz="2800" dirty="0"/>
              <a:t>, </a:t>
            </a:r>
            <a:r>
              <a:rPr lang="en-IN" sz="2800" dirty="0" err="1" smtClean="0"/>
              <a:t>esterases</a:t>
            </a:r>
            <a:r>
              <a:rPr lang="en-IN" sz="2800" dirty="0" smtClean="0"/>
              <a:t>, </a:t>
            </a:r>
            <a:r>
              <a:rPr lang="en-IN" sz="2800" dirty="0" err="1" smtClean="0"/>
              <a:t>aminopeptidase</a:t>
            </a:r>
            <a:r>
              <a:rPr lang="en-IN" sz="2800" dirty="0" smtClean="0"/>
              <a:t> </a:t>
            </a:r>
            <a:r>
              <a:rPr lang="en-IN" sz="2800" dirty="0"/>
              <a:t>and </a:t>
            </a:r>
            <a:r>
              <a:rPr lang="en-IN" sz="2800" dirty="0" err="1"/>
              <a:t>cytochrome</a:t>
            </a:r>
            <a:r>
              <a:rPr lang="en-IN" sz="2800" dirty="0"/>
              <a:t> </a:t>
            </a:r>
            <a:r>
              <a:rPr lang="en-IN" sz="2800" dirty="0" err="1" smtClean="0"/>
              <a:t>oxidase</a:t>
            </a:r>
            <a:r>
              <a:rPr lang="en-IN" sz="2800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Neutral </a:t>
            </a:r>
            <a:r>
              <a:rPr lang="en-IN" sz="2800" dirty="0" err="1"/>
              <a:t>mucopolysaccharide</a:t>
            </a:r>
            <a:r>
              <a:rPr lang="en-IN" sz="2800" dirty="0"/>
              <a:t> levels are </a:t>
            </a:r>
            <a:r>
              <a:rPr lang="en-IN" sz="2800" dirty="0" smtClean="0"/>
              <a:t>decreased, presumably </a:t>
            </a:r>
            <a:r>
              <a:rPr lang="en-IN" sz="2800" dirty="0"/>
              <a:t>as a result of degradation of the ground substance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Established lesions of two types </a:t>
            </a:r>
            <a:r>
              <a:rPr lang="en-IN" sz="2800" dirty="0" smtClean="0"/>
              <a:t>and appear to be reversible;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some </a:t>
            </a:r>
            <a:r>
              <a:rPr lang="en-IN" sz="2400" dirty="0"/>
              <a:t>remain stable and do not progress for months or years</a:t>
            </a:r>
            <a:r>
              <a:rPr lang="en-IN" sz="2400" dirty="0" smtClean="0"/>
              <a:t>, </a:t>
            </a:r>
            <a:r>
              <a:rPr lang="en-IN" sz="2400" dirty="0"/>
              <a:t>and </a:t>
            </a:r>
            <a:endParaRPr lang="en-IN" sz="2400" dirty="0" smtClean="0"/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others </a:t>
            </a:r>
            <a:r>
              <a:rPr lang="en-IN" sz="2400" dirty="0"/>
              <a:t>seem to become more active and to convert to progressively destructive lesions.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26</a:t>
            </a:fld>
            <a:endParaRPr lang="en-IN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480368"/>
            <a:ext cx="4824536" cy="473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STAGE IV GINGIVITIS: THE ADVANCED LESION 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Extension of the lesion into alveolar bone characterizes a fourth stage known as the advanced </a:t>
            </a:r>
            <a:r>
              <a:rPr lang="en-IN" sz="2800" dirty="0" smtClean="0"/>
              <a:t>lesion </a:t>
            </a:r>
            <a:r>
              <a:rPr lang="en-IN" sz="2800" dirty="0"/>
              <a:t>or phase of periodontal breakdown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/>
              <a:t>Microscopically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there </a:t>
            </a:r>
            <a:r>
              <a:rPr lang="en-IN" sz="2800" dirty="0"/>
              <a:t>is fibrosis of the </a:t>
            </a:r>
            <a:r>
              <a:rPr lang="en-IN" sz="2800" dirty="0" err="1"/>
              <a:t>gingiva</a:t>
            </a:r>
            <a:r>
              <a:rPr lang="en-IN" sz="2800" dirty="0"/>
              <a:t>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widespread </a:t>
            </a:r>
            <a:r>
              <a:rPr lang="en-IN" sz="2800" dirty="0"/>
              <a:t>manifestations of inflammatory and </a:t>
            </a:r>
            <a:r>
              <a:rPr lang="en-IN" sz="2800" dirty="0" err="1"/>
              <a:t>immunopathologic</a:t>
            </a:r>
            <a:r>
              <a:rPr lang="en-IN" sz="2800" dirty="0"/>
              <a:t> tissue </a:t>
            </a:r>
            <a:r>
              <a:rPr lang="en-IN" sz="2800" dirty="0" smtClean="0"/>
              <a:t>damage.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plasma </a:t>
            </a:r>
            <a:r>
              <a:rPr lang="en-IN" sz="2800" dirty="0"/>
              <a:t>cells continue to dominate the connective tissues, and </a:t>
            </a:r>
            <a:r>
              <a:rPr lang="en-IN" sz="2800" dirty="0" err="1"/>
              <a:t>neutrophils</a:t>
            </a:r>
            <a:r>
              <a:rPr lang="en-IN" sz="2800" dirty="0"/>
              <a:t> continue to dominate the </a:t>
            </a:r>
            <a:r>
              <a:rPr lang="en-IN" sz="2800" dirty="0" err="1"/>
              <a:t>junctional</a:t>
            </a:r>
            <a:r>
              <a:rPr lang="en-IN" sz="2800" dirty="0"/>
              <a:t> epithelium and gingival crevice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85728"/>
            <a:ext cx="7406640" cy="78581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effectLst/>
                <a:latin typeface="Algerian" pitchFamily="82" charset="0"/>
                <a:cs typeface="Times New Roman" pitchFamily="18" charset="0"/>
              </a:rPr>
              <a:t>summary</a:t>
            </a:r>
            <a:endParaRPr lang="en-IN" sz="3200" dirty="0">
              <a:effectLst/>
              <a:latin typeface="Algerian" pitchFamily="82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76" y="1285860"/>
            <a:ext cx="7696224" cy="5143536"/>
          </a:xfrm>
        </p:spPr>
        <p:txBody>
          <a:bodyPr>
            <a:normAutofit/>
          </a:bodyPr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Gingival conditions/diseases that mainly involve</a:t>
            </a:r>
          </a:p>
          <a:p>
            <a:pPr algn="just"/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interdental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papilla and gingival margin are gingival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abscess, necrotizing ulcerative gingivitis, linear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gingival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erythema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and drug induced gingival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enlargement.</a:t>
            </a: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Gingival ulcers are usually seen in NUG, herpes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simplex virus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stomatitis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aphthae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self-injury,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malignant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neoplasms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drugs,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dermatoses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systemic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diseases (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hematological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disorders, tuberculosis,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syphilis, herpes virus, HIV).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29</a:t>
            </a:fld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lgerian" pitchFamily="82" charset="0"/>
              </a:rPr>
              <a:t>content</a:t>
            </a:r>
            <a:endParaRPr lang="en-IN" sz="3600" b="1" dirty="0">
              <a:effectLst/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5077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Classification</a:t>
            </a:r>
          </a:p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Stages of Gingivitis</a:t>
            </a:r>
          </a:p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Stage I: The Initial Lesion</a:t>
            </a:r>
          </a:p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Stage II: The Early Lesion</a:t>
            </a:r>
          </a:p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Stage III: The Established Lesion</a:t>
            </a:r>
          </a:p>
          <a:p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Stage IV: Advanced Lesion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40210"/>
          </a:xfrm>
        </p:spPr>
        <p:txBody>
          <a:bodyPr/>
          <a:lstStyle/>
          <a:p>
            <a:pPr algn="ctr"/>
            <a:r>
              <a:rPr lang="en-US" sz="3600" b="1" dirty="0" smtClean="0">
                <a:effectLst/>
                <a:latin typeface="Times New Roman" pitchFamily="18" charset="0"/>
                <a:cs typeface="Times New Roman" pitchFamily="18" charset="0"/>
              </a:rPr>
              <a:t>REFERENCE </a:t>
            </a:r>
            <a:endParaRPr lang="en-IN" sz="3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1428736"/>
            <a:ext cx="7624786" cy="4786346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Newman MG, Takei HH,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Klokkevold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PR, Carranza FA. Carranza’s clinical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periodontology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10th ed. Saunders Elsevier; 2007.</a:t>
            </a:r>
          </a:p>
          <a:p>
            <a:pPr algn="just"/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Lindhe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J, Lang NP and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Karring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T. Clinical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Periodontology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and Implant Dentistry. 6th ed. Oxford (UK): Blackwell Publishing Ltd.; 2015.</a:t>
            </a:r>
          </a:p>
          <a:p>
            <a:pPr algn="just"/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Newman MG, Takei HH,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Klokkevold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PR, Carranza FA. Carranza’s clinical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periodontology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13th ed. Saunders Elsevier; 2018.</a:t>
            </a:r>
          </a:p>
          <a:p>
            <a:endParaRPr lang="en-IN" sz="2800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30</a:t>
            </a:fld>
            <a:endParaRPr lang="en-IN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/>
            </a:r>
            <a:b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</a:b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/>
            </a:r>
            <a:b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</a:b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/>
            </a:r>
            <a:b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</a:b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/>
            </a:r>
            <a:b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</a:b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/>
            </a:r>
            <a:b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</a:b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/>
            </a:r>
            <a:b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</a:b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>THANK </a:t>
            </a:r>
            <a:r>
              <a:rPr lang="en-US" sz="6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>YOU</a:t>
            </a:r>
            <a:r>
              <a:rPr lang="en-I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n-I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31</a:t>
            </a:fld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effectLst/>
                <a:latin typeface="Algerian" pitchFamily="82" charset="0"/>
              </a:rPr>
              <a:t>Introduction </a:t>
            </a:r>
            <a:endParaRPr lang="en-IN" sz="3200" b="1" dirty="0">
              <a:effectLst/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sz="2800" dirty="0" smtClean="0">
                <a:latin typeface="Calibri" pitchFamily="34" charset="0"/>
                <a:cs typeface="Calibri" pitchFamily="34" charset="0"/>
              </a:rPr>
              <a:t>Inflammation of </a:t>
            </a:r>
            <a:r>
              <a:rPr lang="en-IN" sz="2800" dirty="0" err="1" smtClean="0">
                <a:latin typeface="Calibri" pitchFamily="34" charset="0"/>
                <a:cs typeface="Calibri" pitchFamily="34" charset="0"/>
              </a:rPr>
              <a:t>gingiva</a:t>
            </a:r>
            <a:r>
              <a:rPr lang="en-IN" sz="2800" dirty="0" smtClean="0">
                <a:latin typeface="Calibri" pitchFamily="34" charset="0"/>
                <a:cs typeface="Calibri" pitchFamily="34" charset="0"/>
              </a:rPr>
              <a:t> is called gingivitis. Most forms of periodontal diseases are plaque-associated disorders which start as an overt inflammation of the </a:t>
            </a:r>
            <a:r>
              <a:rPr lang="en-IN" sz="2800" dirty="0" err="1" smtClean="0">
                <a:latin typeface="Calibri" pitchFamily="34" charset="0"/>
                <a:cs typeface="Calibri" pitchFamily="34" charset="0"/>
              </a:rPr>
              <a:t>gingiva</a:t>
            </a:r>
            <a:r>
              <a:rPr lang="en-IN" sz="2800" dirty="0" smtClean="0">
                <a:latin typeface="Calibri" pitchFamily="34" charset="0"/>
                <a:cs typeface="Calibri" pitchFamily="34" charset="0"/>
              </a:rPr>
              <a:t>. In susceptible individuals, if inflammation is left untreated it may spread to involve deeper portions of the </a:t>
            </a:r>
            <a:r>
              <a:rPr lang="en-IN" sz="2800" dirty="0" err="1" smtClean="0">
                <a:latin typeface="Calibri" pitchFamily="34" charset="0"/>
                <a:cs typeface="Calibri" pitchFamily="34" charset="0"/>
              </a:rPr>
              <a:t>periodontium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" name="Content Placeholder 5" descr="stageof-gingivitis11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15923"/>
          <a:stretch>
            <a:fillRect/>
          </a:stretch>
        </p:blipFill>
        <p:spPr>
          <a:xfrm>
            <a:off x="1259632" y="1124744"/>
            <a:ext cx="7632848" cy="4824536"/>
          </a:xfrm>
          <a:prstGeom prst="rect">
            <a:avLst/>
          </a:prstGeom>
          <a:ln w="38100" cap="sq">
            <a:solidFill>
              <a:schemeClr val="bg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rgbClr val="FF0000"/>
                </a:solidFill>
              </a:rPr>
              <a:t>PRISTINE GINGIVA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4817791" cy="37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STAGE I GINGIVITIS: </a:t>
            </a:r>
            <a:r>
              <a:rPr lang="en-IN" sz="2400" b="1" dirty="0" smtClean="0">
                <a:solidFill>
                  <a:srgbClr val="FF0000"/>
                </a:solidFill>
              </a:rPr>
              <a:t> THE </a:t>
            </a:r>
            <a:r>
              <a:rPr lang="en-IN" sz="2400" b="1" dirty="0">
                <a:solidFill>
                  <a:srgbClr val="FF0000"/>
                </a:solidFill>
              </a:rPr>
              <a:t>INITIAL LESION </a:t>
            </a:r>
            <a:endParaRPr lang="en-IN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/>
              <a:t>Microscopically</a:t>
            </a:r>
            <a:endParaRPr lang="en-IN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FCA7-CE8A-494A-9E9E-F0E124E9E0C2}" type="slidenum">
              <a:rPr lang="en-IN" smtClean="0"/>
              <a:pPr/>
              <a:t>9</a:t>
            </a:fld>
            <a:endParaRPr lang="en-IN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628800"/>
            <a:ext cx="5328592" cy="5000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402</TotalTime>
  <Words>1087</Words>
  <Application>Microsoft Office PowerPoint</Application>
  <PresentationFormat>On-screen Show (4:3)</PresentationFormat>
  <Paragraphs>147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Solstice</vt:lpstr>
      <vt:lpstr>GINGIVAL INFLAMMATION</vt:lpstr>
      <vt:lpstr>SPECIFIC LEARNING OBJECTIVES</vt:lpstr>
      <vt:lpstr>content</vt:lpstr>
      <vt:lpstr>Introduction </vt:lpstr>
      <vt:lpstr>Slide 5</vt:lpstr>
      <vt:lpstr>PRISTINE GINGIVA</vt:lpstr>
      <vt:lpstr>STAGE I GINGIVITIS:  THE INITIAL LESION </vt:lpstr>
      <vt:lpstr>Microscopically</vt:lpstr>
      <vt:lpstr>Slide 9</vt:lpstr>
      <vt:lpstr>STAGE II GINGIVITIS: THE EARLY LESION </vt:lpstr>
      <vt:lpstr>Slide 11</vt:lpstr>
      <vt:lpstr>Microscopically</vt:lpstr>
      <vt:lpstr>Slide 13</vt:lpstr>
      <vt:lpstr>Slide 14</vt:lpstr>
      <vt:lpstr>Slide 15</vt:lpstr>
      <vt:lpstr>Slide 16</vt:lpstr>
      <vt:lpstr>STAGE III GINGIVITIS: THE ESTABLISHED LESION </vt:lpstr>
      <vt:lpstr>Slide 18</vt:lpstr>
      <vt:lpstr>Slide 19</vt:lpstr>
      <vt:lpstr>Histologically</vt:lpstr>
      <vt:lpstr>Slide 21</vt:lpstr>
      <vt:lpstr>Slide 22</vt:lpstr>
      <vt:lpstr>Slide 23</vt:lpstr>
      <vt:lpstr>Slide 24</vt:lpstr>
      <vt:lpstr>Slide 25</vt:lpstr>
      <vt:lpstr>Slide 26</vt:lpstr>
      <vt:lpstr>STAGE IV GINGIVITIS: THE ADVANCED LESION </vt:lpstr>
      <vt:lpstr>Microscopically</vt:lpstr>
      <vt:lpstr>summary</vt:lpstr>
      <vt:lpstr>REFERENCE </vt:lpstr>
      <vt:lpstr>      THANK YOU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STAGES OF GINGIVITIS</dc:title>
  <dc:creator>DELL</dc:creator>
  <cp:lastModifiedBy>dell</cp:lastModifiedBy>
  <cp:revision>22</cp:revision>
  <dcterms:created xsi:type="dcterms:W3CDTF">2020-02-27T07:41:24Z</dcterms:created>
  <dcterms:modified xsi:type="dcterms:W3CDTF">2023-02-16T09:39:02Z</dcterms:modified>
</cp:coreProperties>
</file>